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9144000"/>
  <p:notesSz cx="6858000" cy="9144000"/>
  <p:embeddedFontLst>
    <p:embeddedFont>
      <p:font typeface="Noto Sans Symbols"/>
      <p:regular r:id="rId38"/>
      <p:bold r:id="rId39"/>
    </p:embeddedFont>
    <p:embeddedFont>
      <p:font typeface="Helvetica Neue"/>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4" roundtripDataSignature="AMtx7mjPYeZWGe3tVAnp73fkwb1yThWj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5.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HelveticaNeue-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otoSansSymbols-bold.fntdata"/><Relationship Id="rId16" Type="http://schemas.openxmlformats.org/officeDocument/2006/relationships/slide" Target="slides/slide11.xml"/><Relationship Id="rId38" Type="http://schemas.openxmlformats.org/officeDocument/2006/relationships/font" Target="fonts/NotoSansSymbol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 Slide 4">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4"/>
          <p:cNvSpPr txBox="1"/>
          <p:nvPr>
            <p:ph type="ctrTitle"/>
          </p:nvPr>
        </p:nvSpPr>
        <p:spPr>
          <a:xfrm>
            <a:off x="379002" y="396621"/>
            <a:ext cx="3220541" cy="2981242"/>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4"/>
          <p:cNvSpPr txBox="1"/>
          <p:nvPr>
            <p:ph idx="1" type="subTitle"/>
          </p:nvPr>
        </p:nvSpPr>
        <p:spPr>
          <a:xfrm>
            <a:off x="458831" y="3589015"/>
            <a:ext cx="2146484" cy="10723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4">
  <p:cSld name="3_Title Slide 4">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43"/>
          <p:cNvSpPr txBox="1"/>
          <p:nvPr>
            <p:ph type="ctrTitle"/>
          </p:nvPr>
        </p:nvSpPr>
        <p:spPr>
          <a:xfrm>
            <a:off x="154030" y="517551"/>
            <a:ext cx="3438255" cy="2639306"/>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43"/>
          <p:cNvSpPr txBox="1"/>
          <p:nvPr>
            <p:ph idx="1" type="subTitle"/>
          </p:nvPr>
        </p:nvSpPr>
        <p:spPr>
          <a:xfrm>
            <a:off x="154030" y="3588909"/>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4">
  <p:cSld name="4_Title Slide 4">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44"/>
          <p:cNvSpPr txBox="1"/>
          <p:nvPr>
            <p:ph type="ctrTitle"/>
          </p:nvPr>
        </p:nvSpPr>
        <p:spPr>
          <a:xfrm>
            <a:off x="154030" y="1189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4"/>
          <p:cNvSpPr txBox="1"/>
          <p:nvPr>
            <p:ph idx="1" type="subTitle"/>
          </p:nvPr>
        </p:nvSpPr>
        <p:spPr>
          <a:xfrm>
            <a:off x="154030" y="3059137"/>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4">
  <p:cSld name="5_Title Slide 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45"/>
          <p:cNvSpPr txBox="1"/>
          <p:nvPr>
            <p:ph type="ctrTitle"/>
          </p:nvPr>
        </p:nvSpPr>
        <p:spPr>
          <a:xfrm>
            <a:off x="3644716" y="4237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45"/>
          <p:cNvSpPr txBox="1"/>
          <p:nvPr>
            <p:ph idx="1" type="subTitle"/>
          </p:nvPr>
        </p:nvSpPr>
        <p:spPr>
          <a:xfrm>
            <a:off x="3644716" y="5859440"/>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4">
  <p:cSld name="6_Title Slide 4">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46"/>
          <p:cNvSpPr txBox="1"/>
          <p:nvPr>
            <p:ph type="ctrTitle"/>
          </p:nvPr>
        </p:nvSpPr>
        <p:spPr>
          <a:xfrm>
            <a:off x="3644716" y="4237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6"/>
          <p:cNvSpPr txBox="1"/>
          <p:nvPr>
            <p:ph idx="1" type="subTitle"/>
          </p:nvPr>
        </p:nvSpPr>
        <p:spPr>
          <a:xfrm>
            <a:off x="3644716" y="5859440"/>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4">
  <p:cSld name="7_Title Slide 4">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47"/>
          <p:cNvSpPr txBox="1"/>
          <p:nvPr>
            <p:ph type="ctrTitle"/>
          </p:nvPr>
        </p:nvSpPr>
        <p:spPr>
          <a:xfrm>
            <a:off x="3644716" y="4237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47"/>
          <p:cNvSpPr txBox="1"/>
          <p:nvPr>
            <p:ph idx="1" type="subTitle"/>
          </p:nvPr>
        </p:nvSpPr>
        <p:spPr>
          <a:xfrm>
            <a:off x="3644716" y="5859440"/>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vertical img">
  <p:cSld name="Content 2 vertical img">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48"/>
          <p:cNvSpPr/>
          <p:nvPr>
            <p:ph idx="2" type="pic"/>
          </p:nvPr>
        </p:nvSpPr>
        <p:spPr>
          <a:xfrm>
            <a:off x="5397354" y="1465537"/>
            <a:ext cx="3746646" cy="5392463"/>
          </a:xfrm>
          <a:prstGeom prst="rect">
            <a:avLst/>
          </a:prstGeom>
          <a:solidFill>
            <a:srgbClr val="D8D8D8"/>
          </a:solidFill>
          <a:ln>
            <a:noFill/>
          </a:ln>
        </p:spPr>
      </p:sp>
      <p:sp>
        <p:nvSpPr>
          <p:cNvPr id="67" name="Google Shape;67;p48"/>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48"/>
          <p:cNvSpPr txBox="1"/>
          <p:nvPr>
            <p:ph idx="1" type="body"/>
          </p:nvPr>
        </p:nvSpPr>
        <p:spPr>
          <a:xfrm>
            <a:off x="365567" y="1472184"/>
            <a:ext cx="4783746" cy="4212639"/>
          </a:xfrm>
          <a:prstGeom prst="rect">
            <a:avLst/>
          </a:prstGeom>
          <a:noFill/>
          <a:ln>
            <a:noFill/>
          </a:ln>
        </p:spPr>
        <p:txBody>
          <a:bodyPr anchorCtr="0" anchor="t" bIns="45700" lIns="91425" spcFirstLastPara="1" rIns="91425" wrap="square" tIns="45700">
            <a:normAutofit/>
          </a:bodyPr>
          <a:lstStyle>
            <a:lvl1pPr indent="-387350" lvl="0" marL="457200" algn="l">
              <a:spcBef>
                <a:spcPts val="500"/>
              </a:spcBef>
              <a:spcAft>
                <a:spcPts val="0"/>
              </a:spcAft>
              <a:buClr>
                <a:schemeClr val="dk1"/>
              </a:buClr>
              <a:buSzPts val="2500"/>
              <a:buChar char="•"/>
              <a:defRPr/>
            </a:lvl1pPr>
            <a:lvl2pPr indent="-361950" lvl="1" marL="914400" algn="l">
              <a:spcBef>
                <a:spcPts val="672"/>
              </a:spcBef>
              <a:spcAft>
                <a:spcPts val="0"/>
              </a:spcAft>
              <a:buClr>
                <a:schemeClr val="dk1"/>
              </a:buClr>
              <a:buSzPts val="2100"/>
              <a:buChar char="•"/>
              <a:defRPr/>
            </a:lvl2pPr>
            <a:lvl3pPr indent="-336550" lvl="2" marL="1371600" algn="l">
              <a:lnSpc>
                <a:spcPct val="100000"/>
              </a:lnSpc>
              <a:spcBef>
                <a:spcPts val="576"/>
              </a:spcBef>
              <a:spcAft>
                <a:spcPts val="0"/>
              </a:spcAft>
              <a:buClr>
                <a:schemeClr val="dk1"/>
              </a:buClr>
              <a:buSzPts val="1700"/>
              <a:buChar char="•"/>
              <a:defRPr/>
            </a:lvl3pPr>
            <a:lvl4pPr indent="-323850" lvl="3" marL="1828800" algn="l">
              <a:lnSpc>
                <a:spcPct val="100000"/>
              </a:lnSpc>
              <a:spcBef>
                <a:spcPts val="480"/>
              </a:spcBef>
              <a:spcAft>
                <a:spcPts val="0"/>
              </a:spcAft>
              <a:buClr>
                <a:schemeClr val="dk1"/>
              </a:buClr>
              <a:buSzPts val="1500"/>
              <a:buChar char="•"/>
              <a:defRPr/>
            </a:lvl4pPr>
            <a:lvl5pPr indent="-342900" lvl="4" marL="2286000" algn="l">
              <a:lnSpc>
                <a:spcPct val="116666"/>
              </a:lnSpc>
              <a:spcBef>
                <a:spcPts val="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48"/>
          <p:cNvSpPr txBox="1"/>
          <p:nvPr>
            <p:ph idx="10" type="dt"/>
          </p:nvPr>
        </p:nvSpPr>
        <p:spPr>
          <a:xfrm>
            <a:off x="6032493" y="6155267"/>
            <a:ext cx="231563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8"/>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1" showMasterSp="0">
  <p:cSld name="Image Slide 1">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49"/>
          <p:cNvSpPr/>
          <p:nvPr>
            <p:ph idx="2" type="pic"/>
          </p:nvPr>
        </p:nvSpPr>
        <p:spPr>
          <a:xfrm>
            <a:off x="-11152" y="-7340"/>
            <a:ext cx="9155151" cy="5726459"/>
          </a:xfrm>
          <a:prstGeom prst="rect">
            <a:avLst/>
          </a:prstGeom>
          <a:solidFill>
            <a:srgbClr val="D8D8D8"/>
          </a:solidFill>
          <a:ln>
            <a:noFill/>
          </a:ln>
        </p:spPr>
      </p:sp>
      <p:sp>
        <p:nvSpPr>
          <p:cNvPr id="73" name="Google Shape;73;p49"/>
          <p:cNvSpPr txBox="1"/>
          <p:nvPr>
            <p:ph idx="10" type="dt"/>
          </p:nvPr>
        </p:nvSpPr>
        <p:spPr>
          <a:xfrm>
            <a:off x="5725577" y="6155267"/>
            <a:ext cx="26225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9"/>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3" showMasterSp="0">
  <p:cSld name="Image Slide 3">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50"/>
          <p:cNvSpPr/>
          <p:nvPr>
            <p:ph idx="2" type="pic"/>
          </p:nvPr>
        </p:nvSpPr>
        <p:spPr>
          <a:xfrm>
            <a:off x="1" y="0"/>
            <a:ext cx="5923198" cy="5627857"/>
          </a:xfrm>
          <a:prstGeom prst="rect">
            <a:avLst/>
          </a:prstGeom>
          <a:solidFill>
            <a:srgbClr val="D8D8D8"/>
          </a:solidFill>
          <a:ln>
            <a:noFill/>
          </a:ln>
        </p:spPr>
      </p:sp>
      <p:sp>
        <p:nvSpPr>
          <p:cNvPr id="77" name="Google Shape;77;p50"/>
          <p:cNvSpPr/>
          <p:nvPr>
            <p:ph idx="3" type="pic"/>
          </p:nvPr>
        </p:nvSpPr>
        <p:spPr>
          <a:xfrm>
            <a:off x="4921116" y="0"/>
            <a:ext cx="4222883" cy="2906899"/>
          </a:xfrm>
          <a:prstGeom prst="rect">
            <a:avLst/>
          </a:prstGeom>
          <a:solidFill>
            <a:srgbClr val="D8D8D8"/>
          </a:solidFill>
          <a:ln>
            <a:noFill/>
          </a:ln>
        </p:spPr>
      </p:sp>
      <p:sp>
        <p:nvSpPr>
          <p:cNvPr id="78" name="Google Shape;78;p50"/>
          <p:cNvSpPr/>
          <p:nvPr>
            <p:ph idx="4" type="pic"/>
          </p:nvPr>
        </p:nvSpPr>
        <p:spPr>
          <a:xfrm>
            <a:off x="4038093" y="3214455"/>
            <a:ext cx="5105905" cy="3643545"/>
          </a:xfrm>
          <a:prstGeom prst="rect">
            <a:avLst/>
          </a:prstGeom>
          <a:solidFill>
            <a:srgbClr val="D8D8D8"/>
          </a:solidFill>
          <a:ln>
            <a:noFill/>
          </a:ln>
        </p:spPr>
      </p:sp>
      <p:sp>
        <p:nvSpPr>
          <p:cNvPr id="79" name="Google Shape;79;p50"/>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0"/>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ection slide 3" showMasterSp="0">
  <p:cSld name="Quote/Section slide 3">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51"/>
          <p:cNvSpPr txBox="1"/>
          <p:nvPr>
            <p:ph type="ctrTitle"/>
          </p:nvPr>
        </p:nvSpPr>
        <p:spPr>
          <a:xfrm>
            <a:off x="473264" y="719668"/>
            <a:ext cx="8103469" cy="5145816"/>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lt1"/>
              </a:buClr>
              <a:buSzPts val="6500"/>
              <a:buFont typeface="Arial"/>
              <a:buNone/>
              <a:defRPr b="1" sz="6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51"/>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1"/>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Section slide 3" showMasterSp="0">
  <p:cSld name="1_Quote/Section slide 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52"/>
          <p:cNvSpPr txBox="1"/>
          <p:nvPr>
            <p:ph type="ctrTitle"/>
          </p:nvPr>
        </p:nvSpPr>
        <p:spPr>
          <a:xfrm>
            <a:off x="473264" y="719668"/>
            <a:ext cx="8103469" cy="1711475"/>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lt1"/>
              </a:buClr>
              <a:buSzPts val="6500"/>
              <a:buFont typeface="Arial"/>
              <a:buNone/>
              <a:defRPr b="1" sz="6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52"/>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2"/>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5"/>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5"/>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lvl1pPr indent="-387350" lvl="0" marL="457200" algn="l">
              <a:spcBef>
                <a:spcPts val="500"/>
              </a:spcBef>
              <a:spcAft>
                <a:spcPts val="0"/>
              </a:spcAft>
              <a:buClr>
                <a:schemeClr val="dk1"/>
              </a:buClr>
              <a:buSzPts val="2500"/>
              <a:buChar char="•"/>
              <a:defRPr/>
            </a:lvl1pPr>
            <a:lvl2pPr indent="-361950" lvl="1" marL="914400" algn="l">
              <a:spcBef>
                <a:spcPts val="672"/>
              </a:spcBef>
              <a:spcAft>
                <a:spcPts val="0"/>
              </a:spcAft>
              <a:buClr>
                <a:schemeClr val="dk1"/>
              </a:buClr>
              <a:buSzPts val="2100"/>
              <a:buChar char="•"/>
              <a:defRPr/>
            </a:lvl2pPr>
            <a:lvl3pPr indent="-336550" lvl="2" marL="1371600" algn="l">
              <a:lnSpc>
                <a:spcPct val="100000"/>
              </a:lnSpc>
              <a:spcBef>
                <a:spcPts val="576"/>
              </a:spcBef>
              <a:spcAft>
                <a:spcPts val="0"/>
              </a:spcAft>
              <a:buClr>
                <a:schemeClr val="dk1"/>
              </a:buClr>
              <a:buSzPts val="1700"/>
              <a:buChar char="•"/>
              <a:defRPr/>
            </a:lvl3pPr>
            <a:lvl4pPr indent="-323850" lvl="3" marL="1828800" algn="l">
              <a:lnSpc>
                <a:spcPct val="100000"/>
              </a:lnSpc>
              <a:spcBef>
                <a:spcPts val="480"/>
              </a:spcBef>
              <a:spcAft>
                <a:spcPts val="0"/>
              </a:spcAft>
              <a:buClr>
                <a:schemeClr val="dk1"/>
              </a:buClr>
              <a:buSzPts val="1500"/>
              <a:buChar char="•"/>
              <a:defRPr/>
            </a:lvl4pPr>
            <a:lvl5pPr indent="-342900" lvl="4" marL="2286000" algn="l">
              <a:lnSpc>
                <a:spcPct val="116666"/>
              </a:lnSpc>
              <a:spcBef>
                <a:spcPts val="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5"/>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5"/>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Section slide 3" showMasterSp="0">
  <p:cSld name="2_Quote/Section slide 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53"/>
          <p:cNvSpPr txBox="1"/>
          <p:nvPr>
            <p:ph type="ctrTitle"/>
          </p:nvPr>
        </p:nvSpPr>
        <p:spPr>
          <a:xfrm>
            <a:off x="473264" y="719668"/>
            <a:ext cx="8103469" cy="1711475"/>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lt1"/>
              </a:buClr>
              <a:buSzPts val="6500"/>
              <a:buFont typeface="Arial"/>
              <a:buNone/>
              <a:defRPr b="1" sz="6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53"/>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3"/>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Quote/Section slide 3" showMasterSp="0">
  <p:cSld name="3_Quote/Section slide 3">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54"/>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4"/>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55"/>
          <p:cNvSpPr txBox="1"/>
          <p:nvPr>
            <p:ph type="ctrTitle"/>
          </p:nvPr>
        </p:nvSpPr>
        <p:spPr>
          <a:xfrm>
            <a:off x="473264" y="404484"/>
            <a:ext cx="7866403" cy="47093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b="1"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55"/>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5"/>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horizontal img">
  <p:cSld name="Content 3 horizontal img">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6"/>
          <p:cNvSpPr/>
          <p:nvPr>
            <p:ph idx="2" type="pic"/>
          </p:nvPr>
        </p:nvSpPr>
        <p:spPr>
          <a:xfrm>
            <a:off x="3804114" y="1465320"/>
            <a:ext cx="5339886" cy="4229423"/>
          </a:xfrm>
          <a:prstGeom prst="rect">
            <a:avLst/>
          </a:prstGeom>
          <a:solidFill>
            <a:srgbClr val="D8D8D8"/>
          </a:solidFill>
          <a:ln>
            <a:noFill/>
          </a:ln>
        </p:spPr>
      </p:sp>
      <p:sp>
        <p:nvSpPr>
          <p:cNvPr id="24" name="Google Shape;24;p36"/>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6"/>
          <p:cNvSpPr txBox="1"/>
          <p:nvPr>
            <p:ph idx="1" type="body"/>
          </p:nvPr>
        </p:nvSpPr>
        <p:spPr>
          <a:xfrm>
            <a:off x="365568" y="1472184"/>
            <a:ext cx="3117135" cy="4222560"/>
          </a:xfrm>
          <a:prstGeom prst="rect">
            <a:avLst/>
          </a:prstGeom>
          <a:noFill/>
          <a:ln>
            <a:noFill/>
          </a:ln>
        </p:spPr>
        <p:txBody>
          <a:bodyPr anchorCtr="0" anchor="t" bIns="45700" lIns="91425" spcFirstLastPara="1" rIns="91425" wrap="square" tIns="45700">
            <a:normAutofit/>
          </a:bodyPr>
          <a:lstStyle>
            <a:lvl1pPr indent="-387350" lvl="0" marL="457200" algn="l">
              <a:spcBef>
                <a:spcPts val="500"/>
              </a:spcBef>
              <a:spcAft>
                <a:spcPts val="0"/>
              </a:spcAft>
              <a:buClr>
                <a:schemeClr val="dk1"/>
              </a:buClr>
              <a:buSzPts val="2500"/>
              <a:buChar char="•"/>
              <a:defRPr/>
            </a:lvl1pPr>
            <a:lvl2pPr indent="-361950" lvl="1" marL="914400" algn="l">
              <a:spcBef>
                <a:spcPts val="672"/>
              </a:spcBef>
              <a:spcAft>
                <a:spcPts val="0"/>
              </a:spcAft>
              <a:buClr>
                <a:schemeClr val="dk1"/>
              </a:buClr>
              <a:buSzPts val="2100"/>
              <a:buChar char="•"/>
              <a:defRPr/>
            </a:lvl2pPr>
            <a:lvl3pPr indent="-336550" lvl="2" marL="1371600" algn="l">
              <a:lnSpc>
                <a:spcPct val="100000"/>
              </a:lnSpc>
              <a:spcBef>
                <a:spcPts val="576"/>
              </a:spcBef>
              <a:spcAft>
                <a:spcPts val="0"/>
              </a:spcAft>
              <a:buClr>
                <a:schemeClr val="dk1"/>
              </a:buClr>
              <a:buSzPts val="1700"/>
              <a:buChar char="•"/>
              <a:defRPr/>
            </a:lvl3pPr>
            <a:lvl4pPr indent="-323850" lvl="3" marL="1828800" algn="l">
              <a:lnSpc>
                <a:spcPct val="100000"/>
              </a:lnSpc>
              <a:spcBef>
                <a:spcPts val="480"/>
              </a:spcBef>
              <a:spcAft>
                <a:spcPts val="0"/>
              </a:spcAft>
              <a:buClr>
                <a:schemeClr val="dk1"/>
              </a:buClr>
              <a:buSzPts val="1500"/>
              <a:buChar char="•"/>
              <a:defRPr/>
            </a:lvl4pPr>
            <a:lvl5pPr indent="-342900" lvl="4" marL="2286000" algn="l">
              <a:lnSpc>
                <a:spcPct val="116666"/>
              </a:lnSpc>
              <a:spcBef>
                <a:spcPts val="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36"/>
          <p:cNvSpPr txBox="1"/>
          <p:nvPr>
            <p:ph idx="10" type="dt"/>
          </p:nvPr>
        </p:nvSpPr>
        <p:spPr>
          <a:xfrm>
            <a:off x="5873743" y="6155267"/>
            <a:ext cx="247438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6"/>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2" showMasterSp="0">
  <p:cSld name="Image Slide 2">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37"/>
          <p:cNvSpPr/>
          <p:nvPr>
            <p:ph idx="2" type="pic"/>
          </p:nvPr>
        </p:nvSpPr>
        <p:spPr>
          <a:xfrm>
            <a:off x="2897109" y="845779"/>
            <a:ext cx="6246892" cy="6012221"/>
          </a:xfrm>
          <a:prstGeom prst="rect">
            <a:avLst/>
          </a:prstGeom>
          <a:solidFill>
            <a:srgbClr val="D8D8D8"/>
          </a:solidFill>
          <a:ln>
            <a:noFill/>
          </a:ln>
        </p:spPr>
      </p:sp>
      <p:sp>
        <p:nvSpPr>
          <p:cNvPr id="30" name="Google Shape;30;p37"/>
          <p:cNvSpPr/>
          <p:nvPr>
            <p:ph idx="3" type="pic"/>
          </p:nvPr>
        </p:nvSpPr>
        <p:spPr>
          <a:xfrm>
            <a:off x="1" y="0"/>
            <a:ext cx="3512247" cy="5488880"/>
          </a:xfrm>
          <a:prstGeom prst="rect">
            <a:avLst/>
          </a:prstGeom>
          <a:solidFill>
            <a:srgbClr val="D8D8D8"/>
          </a:solidFill>
          <a:ln>
            <a:noFill/>
          </a:ln>
        </p:spPr>
      </p:sp>
      <p:sp>
        <p:nvSpPr>
          <p:cNvPr id="31" name="Google Shape;31;p37"/>
          <p:cNvSpPr txBox="1"/>
          <p:nvPr/>
        </p:nvSpPr>
        <p:spPr>
          <a:xfrm>
            <a:off x="10515600" y="5909733"/>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2" name="Google Shape;32;p37"/>
          <p:cNvSpPr txBox="1"/>
          <p:nvPr>
            <p:ph idx="10" type="dt"/>
          </p:nvPr>
        </p:nvSpPr>
        <p:spPr>
          <a:xfrm>
            <a:off x="6021910" y="6155267"/>
            <a:ext cx="2326216"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7"/>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ection slide 1" showMasterSp="0">
  <p:cSld name="Quote/Section slide 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38"/>
          <p:cNvSpPr txBox="1"/>
          <p:nvPr>
            <p:ph type="ctrTitle"/>
          </p:nvPr>
        </p:nvSpPr>
        <p:spPr>
          <a:xfrm>
            <a:off x="473264" y="719668"/>
            <a:ext cx="8103469" cy="5145816"/>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dk1"/>
              </a:buClr>
              <a:buSzPts val="6500"/>
              <a:buFont typeface="Arial"/>
              <a:buNone/>
              <a:defRPr b="1" sz="65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8"/>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8"/>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39"/>
          <p:cNvSpPr txBox="1"/>
          <p:nvPr>
            <p:ph type="ctrTitle"/>
          </p:nvPr>
        </p:nvSpPr>
        <p:spPr>
          <a:xfrm>
            <a:off x="711803" y="588362"/>
            <a:ext cx="7117676" cy="2988919"/>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rgbClr val="000000"/>
              </a:buClr>
              <a:buSzPts val="4800"/>
              <a:buFont typeface="Arial"/>
              <a:buNone/>
              <a:defRPr sz="4800" cap="non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9"/>
          <p:cNvSpPr txBox="1"/>
          <p:nvPr>
            <p:ph idx="1" type="subTitle"/>
          </p:nvPr>
        </p:nvSpPr>
        <p:spPr>
          <a:xfrm>
            <a:off x="711803" y="3584814"/>
            <a:ext cx="7117676" cy="115141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rgbClr val="000000"/>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40"/>
          <p:cNvSpPr txBox="1"/>
          <p:nvPr>
            <p:ph type="ctrTitle"/>
          </p:nvPr>
        </p:nvSpPr>
        <p:spPr>
          <a:xfrm>
            <a:off x="711803" y="588362"/>
            <a:ext cx="7117676" cy="2988919"/>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0"/>
          <p:cNvSpPr txBox="1"/>
          <p:nvPr>
            <p:ph idx="1" type="subTitle"/>
          </p:nvPr>
        </p:nvSpPr>
        <p:spPr>
          <a:xfrm>
            <a:off x="711803" y="3584814"/>
            <a:ext cx="7117676" cy="115141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4">
  <p:cSld name="1_Title Slide 4">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41"/>
          <p:cNvSpPr txBox="1"/>
          <p:nvPr>
            <p:ph type="ctrTitle"/>
          </p:nvPr>
        </p:nvSpPr>
        <p:spPr>
          <a:xfrm>
            <a:off x="3956774" y="4296434"/>
            <a:ext cx="5252541" cy="1262538"/>
          </a:xfrm>
          <a:prstGeom prst="rect">
            <a:avLst/>
          </a:prstGeom>
          <a:noFill/>
          <a:ln>
            <a:noFill/>
          </a:ln>
        </p:spPr>
        <p:txBody>
          <a:bodyPr anchorCtr="0" anchor="t" bIns="45700" lIns="91425" spcFirstLastPara="1" rIns="91425" wrap="square" tIns="4570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1"/>
          <p:cNvSpPr txBox="1"/>
          <p:nvPr>
            <p:ph idx="1" type="subTitle"/>
          </p:nvPr>
        </p:nvSpPr>
        <p:spPr>
          <a:xfrm>
            <a:off x="3956774" y="5769428"/>
            <a:ext cx="2146484" cy="56907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 4">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42"/>
          <p:cNvSpPr txBox="1"/>
          <p:nvPr>
            <p:ph type="ctrTitle"/>
          </p:nvPr>
        </p:nvSpPr>
        <p:spPr>
          <a:xfrm>
            <a:off x="3739059" y="4276751"/>
            <a:ext cx="5252541" cy="1262538"/>
          </a:xfrm>
          <a:prstGeom prst="rect">
            <a:avLst/>
          </a:prstGeom>
          <a:noFill/>
          <a:ln>
            <a:noFill/>
          </a:ln>
        </p:spPr>
        <p:txBody>
          <a:bodyPr anchorCtr="0" anchor="t" bIns="45700" lIns="91425" spcFirstLastPara="1" rIns="91425" wrap="square" tIns="4570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2"/>
          <p:cNvSpPr txBox="1"/>
          <p:nvPr>
            <p:ph idx="1" type="subTitle"/>
          </p:nvPr>
        </p:nvSpPr>
        <p:spPr>
          <a:xfrm>
            <a:off x="3739059" y="5787823"/>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lvl1pPr indent="-387350" lvl="0" marL="457200" marR="0" rtl="0" algn="l">
              <a:spcBef>
                <a:spcPts val="500"/>
              </a:spcBef>
              <a:spcAft>
                <a:spcPts val="0"/>
              </a:spcAft>
              <a:buClr>
                <a:schemeClr val="dk1"/>
              </a:buClr>
              <a:buSzPts val="2500"/>
              <a:buFont typeface="Arial"/>
              <a:buChar char="•"/>
              <a:defRPr b="0" i="0" sz="2500" u="none" cap="none" strike="noStrike">
                <a:solidFill>
                  <a:schemeClr val="dk1"/>
                </a:solidFill>
                <a:latin typeface="Times New Roman"/>
                <a:ea typeface="Times New Roman"/>
                <a:cs typeface="Times New Roman"/>
                <a:sym typeface="Times New Roman"/>
              </a:defRPr>
            </a:lvl1pPr>
            <a:lvl2pPr indent="-361950" lvl="1" marL="914400" marR="0" rtl="0" algn="l">
              <a:spcBef>
                <a:spcPts val="672"/>
              </a:spcBef>
              <a:spcAft>
                <a:spcPts val="0"/>
              </a:spcAft>
              <a:buClr>
                <a:schemeClr val="dk1"/>
              </a:buClr>
              <a:buSzPts val="2100"/>
              <a:buFont typeface="Arial"/>
              <a:buChar char="•"/>
              <a:defRPr b="0" i="0" sz="2100" u="none" cap="none" strike="noStrike">
                <a:solidFill>
                  <a:schemeClr val="dk1"/>
                </a:solidFill>
                <a:latin typeface="Times New Roman"/>
                <a:ea typeface="Times New Roman"/>
                <a:cs typeface="Times New Roman"/>
                <a:sym typeface="Times New Roman"/>
              </a:defRPr>
            </a:lvl2pPr>
            <a:lvl3pPr indent="-336550" lvl="2" marL="1371600" marR="0" rtl="0" algn="l">
              <a:lnSpc>
                <a:spcPct val="100000"/>
              </a:lnSpc>
              <a:spcBef>
                <a:spcPts val="576"/>
              </a:spcBef>
              <a:spcAft>
                <a:spcPts val="0"/>
              </a:spcAft>
              <a:buClr>
                <a:schemeClr val="dk1"/>
              </a:buClr>
              <a:buSzPts val="1700"/>
              <a:buFont typeface="Arial"/>
              <a:buChar char="•"/>
              <a:defRPr b="0" i="0" sz="1700" u="none" cap="none" strike="noStrike">
                <a:solidFill>
                  <a:schemeClr val="dk1"/>
                </a:solidFill>
                <a:latin typeface="Times New Roman"/>
                <a:ea typeface="Times New Roman"/>
                <a:cs typeface="Times New Roman"/>
                <a:sym typeface="Times New Roman"/>
              </a:defRPr>
            </a:lvl3pPr>
            <a:lvl4pPr indent="-323850" lvl="3" marL="1828800" marR="0" rtl="0" algn="l">
              <a:lnSpc>
                <a:spcPct val="100000"/>
              </a:lnSpc>
              <a:spcBef>
                <a:spcPts val="480"/>
              </a:spcBef>
              <a:spcAft>
                <a:spcPts val="0"/>
              </a:spcAft>
              <a:buClr>
                <a:schemeClr val="dk1"/>
              </a:buClr>
              <a:buSzPts val="1500"/>
              <a:buFont typeface="Arial"/>
              <a:buChar char="•"/>
              <a:defRPr b="0" i="0" sz="1500" u="none" cap="none" strike="noStrike">
                <a:solidFill>
                  <a:schemeClr val="dk1"/>
                </a:solidFill>
                <a:latin typeface="Times New Roman"/>
                <a:ea typeface="Times New Roman"/>
                <a:cs typeface="Times New Roman"/>
                <a:sym typeface="Times New Roman"/>
              </a:defRPr>
            </a:lvl4pPr>
            <a:lvl5pPr indent="-323850" lvl="4" marL="2286000" marR="0" rtl="0" algn="l">
              <a:lnSpc>
                <a:spcPct val="140000"/>
              </a:lnSpc>
              <a:spcBef>
                <a:spcPts val="0"/>
              </a:spcBef>
              <a:spcAft>
                <a:spcPts val="0"/>
              </a:spcAft>
              <a:buClr>
                <a:srgbClr val="3CA9E0"/>
              </a:buClr>
              <a:buSzPts val="1500"/>
              <a:buFont typeface="Arial"/>
              <a:buChar char="•"/>
              <a:defRPr b="0" i="0" sz="1500" u="none" cap="none" strike="noStrike">
                <a:solidFill>
                  <a:srgbClr val="646464"/>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33"/>
          <p:cNvSpPr txBox="1"/>
          <p:nvPr>
            <p:ph idx="10" type="dt"/>
          </p:nvPr>
        </p:nvSpPr>
        <p:spPr>
          <a:xfrm>
            <a:off x="5736167" y="6155267"/>
            <a:ext cx="24002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Google Shape;13;p33"/>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vldb.org/conf/1994/P487.PDF" TargetMode="External"/><Relationship Id="rId4" Type="http://schemas.openxmlformats.org/officeDocument/2006/relationships/hyperlink" Target="https://ar5iv.labs.arxiv.org/html/2004.13851v1" TargetMode="External"/><Relationship Id="rId5" Type="http://schemas.openxmlformats.org/officeDocument/2006/relationships/hyperlink" Target="https://ojs.aaai.org/index.php/ICWSM/article/view/14550/14399"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doi.org/10.1016/j.jma.2019.05.00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doi.org/10.1093/jcr/ucz037" TargetMode="External"/><Relationship Id="rId4" Type="http://schemas.openxmlformats.org/officeDocument/2006/relationships/hyperlink" Target="https://doi.org/10.1080/00031305.2017.138008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arxiv.org/abs/1706.03762" TargetMode="External"/><Relationship Id="rId4" Type="http://schemas.openxmlformats.org/officeDocument/2006/relationships/hyperlink" Target="https://doi.org/10.3390/app13074550" TargetMode="External"/><Relationship Id="rId5" Type="http://schemas.openxmlformats.org/officeDocument/2006/relationships/hyperlink" Target="https://www.yelp.com/dataset" TargetMode="External"/><Relationship Id="rId6" Type="http://schemas.openxmlformats.org/officeDocument/2006/relationships/hyperlink" Target="https://www.yelp.com/dataset" TargetMode="External"/><Relationship Id="rId7" Type="http://schemas.openxmlformats.org/officeDocument/2006/relationships/hyperlink" Target="https://data.edmonton.c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type="ctrTitle"/>
          </p:nvPr>
        </p:nvSpPr>
        <p:spPr>
          <a:xfrm>
            <a:off x="-1" y="392906"/>
            <a:ext cx="4786313" cy="5022057"/>
          </a:xfrm>
          <a:prstGeom prst="rect">
            <a:avLst/>
          </a:prstGeom>
          <a:noFill/>
          <a:ln>
            <a:noFill/>
          </a:ln>
        </p:spPr>
        <p:txBody>
          <a:bodyPr anchorCtr="0" anchor="t" bIns="45700" lIns="91425" spcFirstLastPara="1" rIns="91425" wrap="square" tIns="45700">
            <a:noAutofit/>
          </a:bodyPr>
          <a:lstStyle/>
          <a:p>
            <a:pPr indent="0" lvl="0" marL="0" rtl="0" algn="l">
              <a:lnSpc>
                <a:spcPct val="255000"/>
              </a:lnSpc>
              <a:spcBef>
                <a:spcPts val="0"/>
              </a:spcBef>
              <a:spcAft>
                <a:spcPts val="0"/>
              </a:spcAft>
              <a:buClr>
                <a:srgbClr val="000000"/>
              </a:buClr>
              <a:buSzPts val="2000"/>
              <a:buFont typeface="Times New Roman"/>
              <a:buNone/>
            </a:pPr>
            <a:r>
              <a:rPr i="0" lang="en-CA" sz="2000" u="none" strike="noStrike">
                <a:solidFill>
                  <a:srgbClr val="000000"/>
                </a:solidFill>
                <a:latin typeface="Times New Roman"/>
                <a:ea typeface="Times New Roman"/>
                <a:cs typeface="Times New Roman"/>
                <a:sym typeface="Times New Roman"/>
              </a:rPr>
              <a:t>Sentiment Analysis of Edmonton Restaurants Near Tourist Spots</a:t>
            </a:r>
            <a:endParaRPr sz="2000">
              <a:latin typeface="Times New Roman"/>
              <a:ea typeface="Times New Roman"/>
              <a:cs typeface="Times New Roman"/>
              <a:sym typeface="Times New Roman"/>
            </a:endParaRPr>
          </a:p>
        </p:txBody>
      </p:sp>
      <p:sp>
        <p:nvSpPr>
          <p:cNvPr id="106" name="Google Shape;106;p1"/>
          <p:cNvSpPr txBox="1"/>
          <p:nvPr>
            <p:ph idx="1" type="subTitle"/>
          </p:nvPr>
        </p:nvSpPr>
        <p:spPr>
          <a:xfrm>
            <a:off x="-2" y="2185988"/>
            <a:ext cx="3929065" cy="95726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800"/>
              <a:buNone/>
            </a:pPr>
            <a:r>
              <a:rPr b="1" i="1" lang="en-CA" sz="1800">
                <a:solidFill>
                  <a:schemeClr val="dk2"/>
                </a:solidFill>
              </a:rPr>
              <a:t>(</a:t>
            </a:r>
            <a:r>
              <a:rPr b="1" i="1" lang="en-CA" sz="1800" u="none" strike="noStrike">
                <a:solidFill>
                  <a:schemeClr val="dk2"/>
                </a:solidFill>
              </a:rPr>
              <a:t>Examining the Impact of Proximity to Attractions on Customer Sentiments)</a:t>
            </a:r>
            <a:endParaRPr b="1" i="1" sz="1800">
              <a:solidFill>
                <a:schemeClr val="dk2"/>
              </a:solidFill>
            </a:endParaRPr>
          </a:p>
        </p:txBody>
      </p:sp>
      <p:sp>
        <p:nvSpPr>
          <p:cNvPr id="107" name="Google Shape;107;p1"/>
          <p:cNvSpPr txBox="1"/>
          <p:nvPr/>
        </p:nvSpPr>
        <p:spPr>
          <a:xfrm>
            <a:off x="0" y="3843338"/>
            <a:ext cx="42290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CA" sz="1800" u="none" cap="none" strike="noStrike">
                <a:solidFill>
                  <a:schemeClr val="dk1"/>
                </a:solidFill>
                <a:latin typeface="Times New Roman"/>
                <a:ea typeface="Times New Roman"/>
                <a:cs typeface="Times New Roman"/>
                <a:sym typeface="Times New Roman"/>
              </a:rPr>
              <a:t>Presented by</a:t>
            </a:r>
            <a:r>
              <a:rPr b="0" i="0" lang="en-CA" sz="1800" u="none" cap="none" strike="noStrike">
                <a:solidFill>
                  <a:schemeClr val="dk1"/>
                </a:solidFill>
                <a:latin typeface="Times New Roman"/>
                <a:ea typeface="Times New Roman"/>
                <a:cs typeface="Times New Roman"/>
                <a:sym typeface="Times New Roman"/>
              </a:rPr>
              <a:t>: Zhila Mofidi</a:t>
            </a:r>
            <a:endParaRPr/>
          </a:p>
          <a:p>
            <a:pPr indent="0" lvl="0" marL="0" marR="0" rtl="0" algn="l">
              <a:spcBef>
                <a:spcPts val="0"/>
              </a:spcBef>
              <a:spcAft>
                <a:spcPts val="0"/>
              </a:spcAft>
              <a:buNone/>
            </a:pPr>
            <a:r>
              <a:rPr b="1" lang="en-CA" sz="1800">
                <a:solidFill>
                  <a:schemeClr val="dk1"/>
                </a:solidFill>
                <a:latin typeface="Times New Roman"/>
                <a:ea typeface="Times New Roman"/>
                <a:cs typeface="Times New Roman"/>
                <a:sym typeface="Times New Roman"/>
              </a:rPr>
              <a:t>Date</a:t>
            </a:r>
            <a:r>
              <a:rPr lang="en-CA" sz="1800">
                <a:solidFill>
                  <a:schemeClr val="dk1"/>
                </a:solidFill>
                <a:latin typeface="Times New Roman"/>
                <a:ea typeface="Times New Roman"/>
                <a:cs typeface="Times New Roman"/>
                <a:sym typeface="Times New Roman"/>
              </a:rPr>
              <a:t>: December 4, 2024</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Clr>
                <a:schemeClr val="dk2"/>
              </a:buClr>
              <a:buSzPts val="2800"/>
              <a:buFont typeface="Arial"/>
              <a:buNone/>
            </a:pPr>
            <a:r>
              <a:rPr b="1" i="0" lang="en-CA" u="none" strike="noStrike"/>
              <a:t>Model Results</a:t>
            </a:r>
            <a:br>
              <a:rPr b="1" i="0" lang="en-CA" u="none" strike="noStrike"/>
            </a:br>
            <a:endParaRPr/>
          </a:p>
        </p:txBody>
      </p:sp>
      <p:sp>
        <p:nvSpPr>
          <p:cNvPr id="180" name="Google Shape;180;p10"/>
          <p:cNvSpPr txBox="1"/>
          <p:nvPr>
            <p:ph idx="1" type="body"/>
          </p:nvPr>
        </p:nvSpPr>
        <p:spPr>
          <a:xfrm>
            <a:off x="333614" y="1030315"/>
            <a:ext cx="8708786" cy="4368999"/>
          </a:xfrm>
          <a:prstGeom prst="rect">
            <a:avLst/>
          </a:prstGeom>
          <a:noFill/>
          <a:ln>
            <a:noFill/>
          </a:ln>
        </p:spPr>
        <p:txBody>
          <a:bodyPr anchorCtr="0" anchor="t" bIns="45700" lIns="91425" spcFirstLastPara="1" rIns="91425" wrap="square" tIns="45700">
            <a:normAutofit/>
          </a:bodyPr>
          <a:lstStyle/>
          <a:p>
            <a:pPr indent="-230400" lvl="0" marL="230400" rtl="0" algn="l">
              <a:lnSpc>
                <a:spcPct val="90000"/>
              </a:lnSpc>
              <a:spcBef>
                <a:spcPts val="0"/>
              </a:spcBef>
              <a:spcAft>
                <a:spcPts val="0"/>
              </a:spcAft>
              <a:buSzPts val="2100"/>
              <a:buFont typeface="Arial"/>
              <a:buChar char="•"/>
            </a:pPr>
            <a:r>
              <a:rPr b="1" i="0" lang="en-CA" sz="2100" u="none" strike="noStrike"/>
              <a:t>ARIMA (0, 1, 0):</a:t>
            </a:r>
            <a:r>
              <a:rPr b="0" i="0" lang="en-CA" sz="2100" u="none" strike="noStrike"/>
              <a:t> Forecasts steady trends through 2026.</a:t>
            </a:r>
            <a:endParaRPr/>
          </a:p>
          <a:p>
            <a:pPr indent="-97050" lvl="0" marL="230400" rtl="0" algn="l">
              <a:lnSpc>
                <a:spcPct val="90000"/>
              </a:lnSpc>
              <a:spcBef>
                <a:spcPts val="420"/>
              </a:spcBef>
              <a:spcAft>
                <a:spcPts val="0"/>
              </a:spcAft>
              <a:buSzPts val="2100"/>
              <a:buFont typeface="Arial"/>
              <a:buNone/>
            </a:pPr>
            <a:r>
              <a:t/>
            </a:r>
            <a:endParaRPr b="0" i="0" sz="2100" u="none" strike="noStrike"/>
          </a:p>
          <a:p>
            <a:pPr indent="-97050" lvl="0" marL="230400" rtl="0" algn="l">
              <a:lnSpc>
                <a:spcPct val="90000"/>
              </a:lnSpc>
              <a:spcBef>
                <a:spcPts val="420"/>
              </a:spcBef>
              <a:spcAft>
                <a:spcPts val="0"/>
              </a:spcAft>
              <a:buSzPts val="2100"/>
              <a:buFont typeface="Arial"/>
              <a:buNone/>
            </a:pPr>
            <a:r>
              <a:t/>
            </a:r>
            <a:endParaRPr b="0" i="0" sz="2100" u="none" strike="noStrike"/>
          </a:p>
          <a:p>
            <a:pPr indent="0" lvl="0" marL="0" rtl="0" algn="l">
              <a:lnSpc>
                <a:spcPct val="90000"/>
              </a:lnSpc>
              <a:spcBef>
                <a:spcPts val="420"/>
              </a:spcBef>
              <a:spcAft>
                <a:spcPts val="0"/>
              </a:spcAft>
              <a:buSzPts val="2100"/>
              <a:buNone/>
            </a:pPr>
            <a:r>
              <a:t/>
            </a:r>
            <a:endParaRPr b="0" i="0" sz="2100" u="none" strike="noStrike"/>
          </a:p>
        </p:txBody>
      </p:sp>
      <p:sp>
        <p:nvSpPr>
          <p:cNvPr id="181" name="Google Shape;181;p10"/>
          <p:cNvSpPr txBox="1"/>
          <p:nvPr>
            <p:ph idx="10" type="dt"/>
          </p:nvPr>
        </p:nvSpPr>
        <p:spPr>
          <a:xfrm>
            <a:off x="5873743" y="6155267"/>
            <a:ext cx="2474383"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CA"/>
              <a:t>December 4, 2024     |</a:t>
            </a:r>
            <a:endParaRPr/>
          </a:p>
        </p:txBody>
      </p:sp>
      <p:sp>
        <p:nvSpPr>
          <p:cNvPr id="182" name="Google Shape;182;p10"/>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CA"/>
              <a:t>‹#›</a:t>
            </a:fld>
            <a:endParaRPr/>
          </a:p>
        </p:txBody>
      </p:sp>
      <p:pic>
        <p:nvPicPr>
          <p:cNvPr descr="A graph with blue lines and orange text&#10;&#10;Description automatically generated" id="183" name="Google Shape;183;p10"/>
          <p:cNvPicPr preferRelativeResize="0"/>
          <p:nvPr/>
        </p:nvPicPr>
        <p:blipFill rotWithShape="1">
          <a:blip r:embed="rId3">
            <a:alphaModFix/>
          </a:blip>
          <a:srcRect b="0" l="0" r="0" t="0"/>
          <a:stretch/>
        </p:blipFill>
        <p:spPr>
          <a:xfrm>
            <a:off x="365567" y="1900555"/>
            <a:ext cx="7783599" cy="39271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2000"/>
              <a:buFont typeface="Times New Roman"/>
              <a:buNone/>
            </a:pPr>
            <a:r>
              <a:rPr b="1" i="0" lang="en-CA" sz="2000" u="none" strike="noStrike">
                <a:solidFill>
                  <a:schemeClr val="dk1"/>
                </a:solidFill>
                <a:latin typeface="Times New Roman"/>
                <a:ea typeface="Times New Roman"/>
                <a:cs typeface="Times New Roman"/>
                <a:sym typeface="Times New Roman"/>
              </a:rPr>
              <a:t>SARIMA:</a:t>
            </a:r>
            <a:r>
              <a:rPr b="0" i="0" lang="en-CA" sz="2000" u="none" strike="noStrike">
                <a:solidFill>
                  <a:schemeClr val="dk1"/>
                </a:solidFill>
                <a:latin typeface="Times New Roman"/>
                <a:ea typeface="Times New Roman"/>
                <a:cs typeface="Times New Roman"/>
                <a:sym typeface="Times New Roman"/>
              </a:rPr>
              <a:t> Includes seasonal components for yearly fluctuations.</a:t>
            </a:r>
            <a:br>
              <a:rPr b="0" i="0" lang="en-CA" sz="2800" u="none" strike="noStrike"/>
            </a:br>
            <a:endParaRPr/>
          </a:p>
        </p:txBody>
      </p:sp>
      <p:sp>
        <p:nvSpPr>
          <p:cNvPr id="189" name="Google Shape;189;p11"/>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p>
            <a:pPr indent="-71650" lvl="0" marL="230400" rtl="0" algn="l">
              <a:spcBef>
                <a:spcPts val="0"/>
              </a:spcBef>
              <a:spcAft>
                <a:spcPts val="0"/>
              </a:spcAft>
              <a:buClr>
                <a:schemeClr val="dk1"/>
              </a:buClr>
              <a:buSzPts val="2500"/>
              <a:buNone/>
            </a:pPr>
            <a:r>
              <a:t/>
            </a:r>
            <a:endParaRPr/>
          </a:p>
        </p:txBody>
      </p:sp>
      <p:sp>
        <p:nvSpPr>
          <p:cNvPr id="190" name="Google Shape;190;p11"/>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191" name="Google Shape;191;p11"/>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descr="A graph with a line and a red line&#10;&#10;Description automatically generated" id="192" name="Google Shape;192;p11"/>
          <p:cNvPicPr preferRelativeResize="0"/>
          <p:nvPr/>
        </p:nvPicPr>
        <p:blipFill rotWithShape="1">
          <a:blip r:embed="rId3">
            <a:alphaModFix/>
          </a:blip>
          <a:srcRect b="0" l="11598" r="11598" t="0"/>
          <a:stretch/>
        </p:blipFill>
        <p:spPr>
          <a:xfrm>
            <a:off x="581891" y="1357686"/>
            <a:ext cx="8196541" cy="58235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2"/>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133000"/>
              </a:lnSpc>
              <a:spcBef>
                <a:spcPts val="0"/>
              </a:spcBef>
              <a:spcAft>
                <a:spcPts val="0"/>
              </a:spcAft>
              <a:buClr>
                <a:schemeClr val="dk1"/>
              </a:buClr>
              <a:buSzPts val="2000"/>
              <a:buFont typeface="Times New Roman"/>
              <a:buNone/>
            </a:pPr>
            <a:r>
              <a:rPr lang="en-CA" sz="2000">
                <a:solidFill>
                  <a:schemeClr val="dk1"/>
                </a:solidFill>
                <a:latin typeface="Times New Roman"/>
                <a:ea typeface="Times New Roman"/>
                <a:cs typeface="Times New Roman"/>
                <a:sym typeface="Times New Roman"/>
              </a:rPr>
              <a:t>Prophet:</a:t>
            </a:r>
            <a:r>
              <a:rPr b="0" i="0" lang="en-CA" sz="2000" u="none" strike="noStrike">
                <a:solidFill>
                  <a:schemeClr val="dk1"/>
                </a:solidFill>
                <a:latin typeface="Times New Roman"/>
                <a:ea typeface="Times New Roman"/>
                <a:cs typeface="Times New Roman"/>
                <a:sym typeface="Times New Roman"/>
              </a:rPr>
              <a:t>Best model for integrating exogenous factors like holidays or major tourist </a:t>
            </a:r>
            <a:endParaRPr sz="2000">
              <a:solidFill>
                <a:schemeClr val="dk1"/>
              </a:solidFill>
              <a:latin typeface="Times New Roman"/>
              <a:ea typeface="Times New Roman"/>
              <a:cs typeface="Times New Roman"/>
              <a:sym typeface="Times New Roman"/>
            </a:endParaRPr>
          </a:p>
        </p:txBody>
      </p:sp>
      <p:sp>
        <p:nvSpPr>
          <p:cNvPr id="198" name="Google Shape;198;p12"/>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199" name="Google Shape;199;p12"/>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descr="A graph with green and blue lines&#10;&#10;Description automatically generated" id="200" name="Google Shape;200;p12"/>
          <p:cNvPicPr preferRelativeResize="0"/>
          <p:nvPr>
            <p:ph idx="1" type="body"/>
          </p:nvPr>
        </p:nvPicPr>
        <p:blipFill rotWithShape="1">
          <a:blip r:embed="rId3">
            <a:alphaModFix/>
          </a:blip>
          <a:srcRect b="0" l="0" r="0" t="0"/>
          <a:stretch/>
        </p:blipFill>
        <p:spPr>
          <a:xfrm>
            <a:off x="1035451" y="1471613"/>
            <a:ext cx="7104848" cy="4213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3"/>
          <p:cNvSpPr txBox="1"/>
          <p:nvPr>
            <p:ph type="title"/>
          </p:nvPr>
        </p:nvSpPr>
        <p:spPr>
          <a:xfrm>
            <a:off x="365568" y="392414"/>
            <a:ext cx="8444818" cy="1865011"/>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rgbClr val="000000"/>
              </a:buClr>
              <a:buSzPts val="2800"/>
              <a:buFont typeface="Arial"/>
              <a:buNone/>
            </a:pPr>
            <a:r>
              <a:rPr b="1" i="0" lang="en-CA" u="none" strike="noStrike">
                <a:solidFill>
                  <a:srgbClr val="000000"/>
                </a:solidFill>
              </a:rPr>
              <a:t>Error Metrics:</a:t>
            </a:r>
            <a:br>
              <a:rPr b="0" i="0" lang="en-CA" u="none" strike="noStrike">
                <a:solidFill>
                  <a:srgbClr val="000000"/>
                </a:solidFill>
              </a:rPr>
            </a:br>
            <a:endParaRPr/>
          </a:p>
        </p:txBody>
      </p:sp>
      <p:sp>
        <p:nvSpPr>
          <p:cNvPr id="206" name="Google Shape;206;p13"/>
          <p:cNvSpPr txBox="1"/>
          <p:nvPr>
            <p:ph idx="1" type="body"/>
          </p:nvPr>
        </p:nvSpPr>
        <p:spPr>
          <a:xfrm>
            <a:off x="365568" y="958687"/>
            <a:ext cx="8444818" cy="8093985"/>
          </a:xfrm>
          <a:prstGeom prst="rect">
            <a:avLst/>
          </a:prstGeom>
          <a:noFill/>
          <a:ln>
            <a:noFill/>
          </a:ln>
        </p:spPr>
        <p:txBody>
          <a:bodyPr anchorCtr="0" anchor="t" bIns="45700" lIns="91425" spcFirstLastPara="1" rIns="91425" wrap="square" tIns="45700">
            <a:normAutofit/>
          </a:bodyPr>
          <a:lstStyle/>
          <a:p>
            <a:pPr indent="-230400" lvl="0" marL="230400" rtl="0" algn="l">
              <a:spcBef>
                <a:spcPts val="0"/>
              </a:spcBef>
              <a:spcAft>
                <a:spcPts val="0"/>
              </a:spcAft>
              <a:buSzPts val="1800"/>
              <a:buFont typeface="Arial"/>
              <a:buChar char="•"/>
            </a:pPr>
            <a:r>
              <a:rPr b="1" i="0" lang="en-CA" sz="1800" u="none" strike="noStrike">
                <a:solidFill>
                  <a:srgbClr val="000000"/>
                </a:solidFill>
              </a:rPr>
              <a:t>ARIMA:</a:t>
            </a:r>
            <a:r>
              <a:rPr b="0" i="0" lang="en-CA" sz="1800" u="none" strike="noStrike">
                <a:solidFill>
                  <a:srgbClr val="000000"/>
                </a:solidFill>
              </a:rPr>
              <a:t> MAE: 0.0767, </a:t>
            </a:r>
            <a:r>
              <a:rPr i="0" lang="en-CA" sz="1800" u="none" strike="noStrike">
                <a:solidFill>
                  <a:srgbClr val="000000"/>
                </a:solidFill>
              </a:rPr>
              <a:t>RMSE</a:t>
            </a:r>
            <a:r>
              <a:rPr b="0" i="0" lang="en-CA" sz="1800" u="none" strike="noStrike">
                <a:solidFill>
                  <a:srgbClr val="000000"/>
                </a:solidFill>
              </a:rPr>
              <a:t>: 0.2413, </a:t>
            </a:r>
            <a:r>
              <a:rPr i="0" lang="en-CA" sz="1800" u="none" strike="noStrike">
                <a:solidFill>
                  <a:srgbClr val="000000"/>
                </a:solidFill>
              </a:rPr>
              <a:t>MAPE:</a:t>
            </a:r>
            <a:r>
              <a:rPr b="0" i="0" lang="en-CA" sz="1800" u="none" strike="noStrike">
                <a:solidFill>
                  <a:srgbClr val="000000"/>
                </a:solidFill>
              </a:rPr>
              <a:t>8.63%</a:t>
            </a:r>
            <a:endParaRPr/>
          </a:p>
          <a:p>
            <a:pPr indent="-230400" lvl="0" marL="230400" rtl="0" algn="l">
              <a:spcBef>
                <a:spcPts val="360"/>
              </a:spcBef>
              <a:spcAft>
                <a:spcPts val="0"/>
              </a:spcAft>
              <a:buSzPts val="1800"/>
              <a:buFont typeface="Arial"/>
              <a:buChar char="•"/>
            </a:pPr>
            <a:r>
              <a:rPr b="1" i="0" lang="en-CA" sz="1800" u="none" strike="noStrike">
                <a:solidFill>
                  <a:srgbClr val="000000"/>
                </a:solidFill>
              </a:rPr>
              <a:t>SARIMA:</a:t>
            </a:r>
            <a:r>
              <a:rPr b="0" i="0" lang="en-CA" sz="1800" u="none" strike="noStrike">
                <a:solidFill>
                  <a:srgbClr val="000000"/>
                </a:solidFill>
              </a:rPr>
              <a:t> MAE: 0.1100, RMSE: 0.2681, MAPE:12:63%</a:t>
            </a:r>
            <a:endParaRPr/>
          </a:p>
          <a:p>
            <a:pPr indent="-230400" lvl="0" marL="230400" rtl="0" algn="l">
              <a:spcBef>
                <a:spcPts val="360"/>
              </a:spcBef>
              <a:spcAft>
                <a:spcPts val="0"/>
              </a:spcAft>
              <a:buSzPts val="1800"/>
              <a:buFont typeface="Arial"/>
              <a:buChar char="•"/>
            </a:pPr>
            <a:r>
              <a:rPr b="1" i="0" lang="en-CA" sz="1800" u="none" strike="noStrike">
                <a:solidFill>
                  <a:srgbClr val="000000"/>
                </a:solidFill>
              </a:rPr>
              <a:t>Prophet:</a:t>
            </a:r>
            <a:r>
              <a:rPr b="0" i="0" lang="en-CA" sz="1800" u="none" strike="noStrike">
                <a:solidFill>
                  <a:srgbClr val="000000"/>
                </a:solidFill>
              </a:rPr>
              <a:t> MAE: 0.0051, RMSE: 0.0071, MAPE: 0.93%</a:t>
            </a:r>
            <a:endParaRPr/>
          </a:p>
          <a:p>
            <a:pPr indent="-71650" lvl="0" marL="230400" rtl="0" algn="l">
              <a:spcBef>
                <a:spcPts val="500"/>
              </a:spcBef>
              <a:spcAft>
                <a:spcPts val="0"/>
              </a:spcAft>
              <a:buClr>
                <a:schemeClr val="dk1"/>
              </a:buClr>
              <a:buSzPts val="2500"/>
              <a:buNone/>
            </a:pPr>
            <a:r>
              <a:t/>
            </a:r>
            <a:endParaRPr/>
          </a:p>
          <a:p>
            <a:pPr indent="-71650" lvl="0" marL="230400" rtl="0" algn="l">
              <a:spcBef>
                <a:spcPts val="500"/>
              </a:spcBef>
              <a:spcAft>
                <a:spcPts val="0"/>
              </a:spcAft>
              <a:buClr>
                <a:schemeClr val="dk1"/>
              </a:buClr>
              <a:buSzPts val="2500"/>
              <a:buNone/>
            </a:pPr>
            <a:r>
              <a:t/>
            </a:r>
            <a:endParaRPr/>
          </a:p>
        </p:txBody>
      </p:sp>
      <p:sp>
        <p:nvSpPr>
          <p:cNvPr id="207" name="Google Shape;207;p13"/>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08" name="Google Shape;208;p13"/>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id="209" name="Google Shape;209;p13"/>
          <p:cNvPicPr preferRelativeResize="0"/>
          <p:nvPr/>
        </p:nvPicPr>
        <p:blipFill rotWithShape="1">
          <a:blip r:embed="rId3">
            <a:alphaModFix/>
          </a:blip>
          <a:srcRect b="0" l="0" r="0" t="0"/>
          <a:stretch/>
        </p:blipFill>
        <p:spPr>
          <a:xfrm>
            <a:off x="609600" y="2027400"/>
            <a:ext cx="7924800" cy="38978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type="ctrTitle"/>
          </p:nvPr>
        </p:nvSpPr>
        <p:spPr>
          <a:xfrm>
            <a:off x="473264" y="157163"/>
            <a:ext cx="8103469" cy="102308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2000"/>
              <a:buFont typeface="Arial"/>
              <a:buNone/>
            </a:pPr>
            <a:r>
              <a:rPr i="0" lang="en-CA" sz="2000" u="none" strike="noStrike">
                <a:solidFill>
                  <a:srgbClr val="000000"/>
                </a:solidFill>
              </a:rPr>
              <a:t>Research Question 3- </a:t>
            </a:r>
            <a:r>
              <a:rPr b="0" i="1" lang="en-CA" sz="2000" u="none" strike="noStrike">
                <a:solidFill>
                  <a:srgbClr val="000000"/>
                </a:solidFill>
              </a:rPr>
              <a:t>Which cuisines are most popular among restaurants located near tourist spots</a:t>
            </a:r>
            <a:r>
              <a:rPr i="1" lang="en-CA" sz="2000" u="none" strike="noStrike">
                <a:solidFill>
                  <a:srgbClr val="000000"/>
                </a:solidFill>
              </a:rPr>
              <a:t>?</a:t>
            </a:r>
            <a:br>
              <a:rPr b="0" i="0" lang="en-CA" sz="1800" u="none" strike="noStrike">
                <a:solidFill>
                  <a:srgbClr val="000000"/>
                </a:solidFill>
              </a:rPr>
            </a:br>
            <a:br>
              <a:rPr b="0" i="0" lang="en-CA" sz="1800" u="none" strike="noStrike">
                <a:solidFill>
                  <a:srgbClr val="000000"/>
                </a:solidFill>
                <a:latin typeface="Times New Roman"/>
                <a:ea typeface="Times New Roman"/>
                <a:cs typeface="Times New Roman"/>
                <a:sym typeface="Times New Roman"/>
              </a:rPr>
            </a:br>
            <a:r>
              <a:rPr b="1" i="0" lang="en-CA" sz="1800" u="none" strike="noStrike">
                <a:solidFill>
                  <a:srgbClr val="00B050"/>
                </a:solidFill>
              </a:rPr>
              <a:t>Objective</a:t>
            </a:r>
            <a:r>
              <a:rPr b="0" i="0" lang="en-CA" sz="1800" u="none" strike="noStrike">
                <a:solidFill>
                  <a:srgbClr val="00B050"/>
                </a:solidFill>
              </a:rPr>
              <a:t>: </a:t>
            </a:r>
            <a:r>
              <a:rPr b="0" i="0" lang="en-CA" sz="1800" u="none" strike="noStrike">
                <a:solidFill>
                  <a:srgbClr val="000000"/>
                </a:solidFill>
              </a:rPr>
              <a:t>Identify popular cuisines in high-rated restaurants near tourist attractions in Edmonton.</a:t>
            </a:r>
            <a:br>
              <a:rPr b="0" i="0" lang="en-CA" sz="1800" u="none" strike="noStrike">
                <a:solidFill>
                  <a:srgbClr val="000000"/>
                </a:solidFill>
              </a:rPr>
            </a:br>
            <a:br>
              <a:rPr b="0" i="0" lang="en-CA" sz="1800" u="none" strike="noStrike">
                <a:solidFill>
                  <a:srgbClr val="000000"/>
                </a:solidFill>
              </a:rPr>
            </a:br>
            <a:r>
              <a:rPr b="1" i="0" lang="en-CA" sz="1800" u="none" strike="noStrike">
                <a:solidFill>
                  <a:srgbClr val="00B050"/>
                </a:solidFill>
              </a:rPr>
              <a:t>Focus</a:t>
            </a:r>
            <a:r>
              <a:rPr b="0" i="0" lang="en-CA" sz="1800" u="none" strike="noStrike">
                <a:solidFill>
                  <a:srgbClr val="00B050"/>
                </a:solidFill>
              </a:rPr>
              <a:t>:</a:t>
            </a:r>
            <a:br>
              <a:rPr b="0" i="0" lang="en-CA" sz="1800" u="none" strike="noStrike">
                <a:solidFill>
                  <a:srgbClr val="000000"/>
                </a:solidFill>
              </a:rPr>
            </a:br>
            <a:r>
              <a:rPr b="0" i="0" lang="en-CA" sz="1800" u="none" strike="noStrike">
                <a:solidFill>
                  <a:srgbClr val="000000"/>
                </a:solidFill>
              </a:rPr>
              <a:t>Filter restaurants with star ratings </a:t>
            </a:r>
            <a:r>
              <a:rPr b="0" i="0" lang="en-CA" sz="1800" u="none" strike="noStrike">
                <a:solidFill>
                  <a:srgbClr val="FF0000"/>
                </a:solidFill>
              </a:rPr>
              <a:t>above 3.5.</a:t>
            </a:r>
            <a:br>
              <a:rPr b="0" i="0" lang="en-CA" sz="1800" u="none" strike="noStrike">
                <a:solidFill>
                  <a:srgbClr val="FF0000"/>
                </a:solidFill>
              </a:rPr>
            </a:br>
            <a:br>
              <a:rPr b="0" i="0" lang="en-CA" sz="1800" u="none" strike="noStrike">
                <a:solidFill>
                  <a:srgbClr val="000000"/>
                </a:solidFill>
              </a:rPr>
            </a:br>
            <a:r>
              <a:rPr b="0" i="0" lang="en-CA" sz="1800" u="none" strike="noStrike">
                <a:solidFill>
                  <a:srgbClr val="000000"/>
                </a:solidFill>
              </a:rPr>
              <a:t>Using </a:t>
            </a:r>
            <a:r>
              <a:rPr b="0" i="0" lang="en-CA" sz="1800" u="none" strike="noStrike">
                <a:solidFill>
                  <a:srgbClr val="FF0000"/>
                </a:solidFill>
              </a:rPr>
              <a:t>one-hot encoding, </a:t>
            </a:r>
            <a:r>
              <a:rPr b="0" i="0" lang="en-CA" sz="1800" u="none" strike="noStrike">
                <a:solidFill>
                  <a:srgbClr val="000000"/>
                </a:solidFill>
              </a:rPr>
              <a:t>I transformed the </a:t>
            </a:r>
            <a:r>
              <a:rPr i="0" lang="en-CA" sz="1800" u="none" strike="noStrike">
                <a:solidFill>
                  <a:srgbClr val="000000"/>
                </a:solidFill>
              </a:rPr>
              <a:t>'cuisine'</a:t>
            </a:r>
            <a:r>
              <a:rPr b="0" i="0" lang="en-CA" sz="1800" u="none" strike="noStrike">
                <a:solidFill>
                  <a:srgbClr val="000000"/>
                </a:solidFill>
              </a:rPr>
              <a:t> column into binary columns to prepare it for association rule mining.</a:t>
            </a:r>
            <a:endParaRPr sz="1800"/>
          </a:p>
        </p:txBody>
      </p:sp>
      <p:sp>
        <p:nvSpPr>
          <p:cNvPr id="215" name="Google Shape;215;p14"/>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16" name="Google Shape;216;p14"/>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descr="A screenshot of a computer&#10;&#10;Description automatically generated" id="217" name="Google Shape;217;p14"/>
          <p:cNvPicPr preferRelativeResize="0"/>
          <p:nvPr/>
        </p:nvPicPr>
        <p:blipFill rotWithShape="1">
          <a:blip r:embed="rId3">
            <a:alphaModFix/>
          </a:blip>
          <a:srcRect b="0" l="0" r="0" t="0"/>
          <a:stretch/>
        </p:blipFill>
        <p:spPr>
          <a:xfrm>
            <a:off x="246780" y="4049485"/>
            <a:ext cx="7924800" cy="19267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type="ctrTitle"/>
          </p:nvPr>
        </p:nvSpPr>
        <p:spPr>
          <a:xfrm>
            <a:off x="146957" y="0"/>
            <a:ext cx="8581005" cy="6711043"/>
          </a:xfrm>
          <a:prstGeom prst="rect">
            <a:avLst/>
          </a:prstGeom>
          <a:noFill/>
          <a:ln>
            <a:noFill/>
          </a:ln>
        </p:spPr>
        <p:txBody>
          <a:bodyPr anchorCtr="0" anchor="t" bIns="45700" lIns="91425" spcFirstLastPara="1" rIns="91425" wrap="square" tIns="45700">
            <a:noAutofit/>
          </a:bodyPr>
          <a:lstStyle/>
          <a:p>
            <a:pPr indent="0" lvl="0" marL="0" rtl="0" algn="l">
              <a:lnSpc>
                <a:spcPct val="242857"/>
              </a:lnSpc>
              <a:spcBef>
                <a:spcPts val="0"/>
              </a:spcBef>
              <a:spcAft>
                <a:spcPts val="0"/>
              </a:spcAft>
              <a:buClr>
                <a:srgbClr val="00B050"/>
              </a:buClr>
              <a:buSzPts val="2800"/>
              <a:buFont typeface="Arial"/>
              <a:buNone/>
            </a:pPr>
            <a:r>
              <a:rPr lang="en-CA" sz="2800">
                <a:solidFill>
                  <a:srgbClr val="00B050"/>
                </a:solidFill>
              </a:rPr>
              <a:t>O</a:t>
            </a:r>
            <a:r>
              <a:rPr i="0" lang="en-CA" sz="2800" u="none" strike="noStrike">
                <a:solidFill>
                  <a:srgbClr val="00B050"/>
                </a:solidFill>
              </a:rPr>
              <a:t>utcome</a:t>
            </a:r>
            <a:r>
              <a:rPr b="0" i="0" lang="en-CA" sz="2800" u="none" strike="noStrike">
                <a:solidFill>
                  <a:srgbClr val="000000"/>
                </a:solidFill>
              </a:rPr>
              <a:t> </a:t>
            </a:r>
            <a:br>
              <a:rPr b="0" i="0" lang="en-CA" sz="2800" u="none" strike="noStrike">
                <a:solidFill>
                  <a:srgbClr val="000000"/>
                </a:solidFill>
              </a:rPr>
            </a:br>
            <a:r>
              <a:rPr b="0" i="0" lang="en-CA" sz="1600" u="none" strike="noStrike">
                <a:solidFill>
                  <a:srgbClr val="000000"/>
                </a:solidFill>
                <a:latin typeface="Arial"/>
                <a:ea typeface="Arial"/>
                <a:cs typeface="Arial"/>
                <a:sym typeface="Arial"/>
              </a:rPr>
              <a:t>Chinese, Italian, and Indian were found frequently in high-rated </a:t>
            </a:r>
            <a:r>
              <a:rPr b="0" i="0" lang="en-CA" sz="1400" u="none" strike="noStrike">
                <a:solidFill>
                  <a:srgbClr val="000000"/>
                </a:solidFill>
                <a:latin typeface="Arial"/>
                <a:ea typeface="Arial"/>
                <a:cs typeface="Arial"/>
                <a:sym typeface="Arial"/>
              </a:rPr>
              <a:t>restaurants near tourist spots.</a:t>
            </a:r>
            <a:br>
              <a:rPr b="0" i="0" lang="en-CA" sz="1600" u="none" strike="noStrike">
                <a:solidFill>
                  <a:srgbClr val="000000"/>
                </a:solidFill>
                <a:latin typeface="Arial"/>
                <a:ea typeface="Arial"/>
                <a:cs typeface="Arial"/>
                <a:sym typeface="Arial"/>
              </a:rPr>
            </a:br>
            <a:endParaRPr sz="1400"/>
          </a:p>
        </p:txBody>
      </p:sp>
      <p:sp>
        <p:nvSpPr>
          <p:cNvPr id="223" name="Google Shape;223;p15"/>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24" name="Google Shape;224;p15"/>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descr="A graph of a number of tourist attractions&#10;&#10;Description automatically generated" id="225" name="Google Shape;225;p15"/>
          <p:cNvPicPr preferRelativeResize="0"/>
          <p:nvPr/>
        </p:nvPicPr>
        <p:blipFill rotWithShape="1">
          <a:blip r:embed="rId3">
            <a:alphaModFix/>
          </a:blip>
          <a:srcRect b="0" l="0" r="0" t="0"/>
          <a:stretch/>
        </p:blipFill>
        <p:spPr>
          <a:xfrm>
            <a:off x="609600" y="2841170"/>
            <a:ext cx="7924800" cy="3189113"/>
          </a:xfrm>
          <a:prstGeom prst="rect">
            <a:avLst/>
          </a:prstGeom>
          <a:noFill/>
          <a:ln>
            <a:noFill/>
          </a:ln>
        </p:spPr>
      </p:pic>
      <p:pic>
        <p:nvPicPr>
          <p:cNvPr descr="A screenshot of a computer&#10;&#10;Description automatically generated" id="226" name="Google Shape;226;p15"/>
          <p:cNvPicPr preferRelativeResize="0"/>
          <p:nvPr/>
        </p:nvPicPr>
        <p:blipFill rotWithShape="1">
          <a:blip r:embed="rId4">
            <a:alphaModFix/>
          </a:blip>
          <a:srcRect b="0" l="0" r="0" t="0"/>
          <a:stretch/>
        </p:blipFill>
        <p:spPr>
          <a:xfrm>
            <a:off x="0" y="1863559"/>
            <a:ext cx="8445065" cy="17052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6"/>
          <p:cNvSpPr txBox="1"/>
          <p:nvPr>
            <p:ph type="ctrTitle"/>
          </p:nvPr>
        </p:nvSpPr>
        <p:spPr>
          <a:xfrm>
            <a:off x="372723" y="0"/>
            <a:ext cx="8103469" cy="34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br>
              <a:rPr b="0" i="0" lang="en-CA" sz="1800" u="none" strike="noStrike">
                <a:solidFill>
                  <a:srgbClr val="000000"/>
                </a:solidFill>
              </a:rPr>
            </a:br>
            <a:endParaRPr/>
          </a:p>
        </p:txBody>
      </p:sp>
      <p:sp>
        <p:nvSpPr>
          <p:cNvPr id="232" name="Google Shape;232;p16"/>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33" name="Google Shape;233;p16"/>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
        <p:nvSpPr>
          <p:cNvPr id="234" name="Google Shape;234;p16"/>
          <p:cNvSpPr txBox="1"/>
          <p:nvPr/>
        </p:nvSpPr>
        <p:spPr>
          <a:xfrm>
            <a:off x="372723" y="571500"/>
            <a:ext cx="8430494" cy="285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000">
                <a:solidFill>
                  <a:schemeClr val="dk1"/>
                </a:solidFill>
                <a:latin typeface="Arial"/>
                <a:ea typeface="Arial"/>
                <a:cs typeface="Arial"/>
                <a:sym typeface="Arial"/>
              </a:rPr>
              <a:t>Research Question 4: </a:t>
            </a:r>
            <a:r>
              <a:rPr i="1" lang="en-CA" sz="2000">
                <a:solidFill>
                  <a:schemeClr val="dk1"/>
                </a:solidFill>
                <a:latin typeface="Arial"/>
                <a:ea typeface="Arial"/>
                <a:cs typeface="Arial"/>
                <a:sym typeface="Arial"/>
              </a:rPr>
              <a:t>What is the correlation between proximity to tourist attractions and star ratings?</a:t>
            </a:r>
            <a:endParaRPr/>
          </a:p>
          <a:p>
            <a:pPr indent="0" lvl="0" marL="0" marR="0" rtl="0" algn="l">
              <a:spcBef>
                <a:spcPts val="0"/>
              </a:spcBef>
              <a:spcAft>
                <a:spcPts val="0"/>
              </a:spcAft>
              <a:buNone/>
            </a:pPr>
            <a:r>
              <a:t/>
            </a:r>
            <a:endParaRPr i="1" sz="2000">
              <a:solidFill>
                <a:schemeClr val="dk1"/>
              </a:solidFill>
              <a:latin typeface="Arial"/>
              <a:ea typeface="Arial"/>
              <a:cs typeface="Arial"/>
              <a:sym typeface="Arial"/>
            </a:endParaRPr>
          </a:p>
          <a:p>
            <a:pPr indent="0" lvl="0" marL="0" marR="0" rtl="0" algn="l">
              <a:spcBef>
                <a:spcPts val="0"/>
              </a:spcBef>
              <a:spcAft>
                <a:spcPts val="0"/>
              </a:spcAft>
              <a:buNone/>
            </a:pPr>
            <a:r>
              <a:t/>
            </a:r>
            <a:endParaRPr i="1" sz="2000">
              <a:solidFill>
                <a:schemeClr val="dk1"/>
              </a:solidFill>
              <a:latin typeface="Arial"/>
              <a:ea typeface="Arial"/>
              <a:cs typeface="Arial"/>
              <a:sym typeface="Arial"/>
            </a:endParaRPr>
          </a:p>
          <a:p>
            <a:pPr indent="0" lvl="0" marL="0" marR="0" rtl="0" algn="l">
              <a:spcBef>
                <a:spcPts val="0"/>
              </a:spcBef>
              <a:spcAft>
                <a:spcPts val="0"/>
              </a:spcAft>
              <a:buNone/>
            </a:pPr>
            <a:r>
              <a:t/>
            </a:r>
            <a:endParaRPr i="1" sz="2000">
              <a:solidFill>
                <a:schemeClr val="dk1"/>
              </a:solidFill>
              <a:latin typeface="Arial"/>
              <a:ea typeface="Arial"/>
              <a:cs typeface="Arial"/>
              <a:sym typeface="Arial"/>
            </a:endParaRPr>
          </a:p>
          <a:p>
            <a:pPr indent="0" lvl="0" marL="0" marR="0" rtl="0" algn="l">
              <a:spcBef>
                <a:spcPts val="0"/>
              </a:spcBef>
              <a:spcAft>
                <a:spcPts val="0"/>
              </a:spcAft>
              <a:buNone/>
            </a:pPr>
            <a:r>
              <a:t/>
            </a:r>
            <a:endParaRPr i="1" sz="2000">
              <a:solidFill>
                <a:schemeClr val="dk1"/>
              </a:solidFill>
              <a:latin typeface="Arial"/>
              <a:ea typeface="Arial"/>
              <a:cs typeface="Arial"/>
              <a:sym typeface="Arial"/>
            </a:endParaRPr>
          </a:p>
          <a:p>
            <a:pPr indent="0" lvl="0" marL="0" marR="0" rtl="0" algn="l">
              <a:spcBef>
                <a:spcPts val="0"/>
              </a:spcBef>
              <a:spcAft>
                <a:spcPts val="0"/>
              </a:spcAft>
              <a:buNone/>
            </a:pPr>
            <a:r>
              <a:t/>
            </a:r>
            <a:endParaRPr i="1" sz="2000">
              <a:solidFill>
                <a:schemeClr val="dk1"/>
              </a:solidFill>
              <a:latin typeface="Arial"/>
              <a:ea typeface="Arial"/>
              <a:cs typeface="Arial"/>
              <a:sym typeface="Arial"/>
            </a:endParaRPr>
          </a:p>
          <a:p>
            <a:pPr indent="0" lvl="0" marL="0" marR="0" rtl="0" algn="l">
              <a:spcBef>
                <a:spcPts val="0"/>
              </a:spcBef>
              <a:spcAft>
                <a:spcPts val="0"/>
              </a:spcAft>
              <a:buNone/>
            </a:pPr>
            <a:r>
              <a:t/>
            </a:r>
            <a:endParaRPr i="1" sz="20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5" name="Google Shape;235;p16"/>
          <p:cNvSpPr txBox="1"/>
          <p:nvPr/>
        </p:nvSpPr>
        <p:spPr>
          <a:xfrm>
            <a:off x="528638" y="1771650"/>
            <a:ext cx="781948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1800">
                <a:solidFill>
                  <a:srgbClr val="00B050"/>
                </a:solidFill>
                <a:latin typeface="Times New Roman"/>
                <a:ea typeface="Times New Roman"/>
                <a:cs typeface="Times New Roman"/>
                <a:sym typeface="Times New Roman"/>
              </a:rPr>
              <a:t>Objective</a:t>
            </a:r>
            <a:r>
              <a:rPr lang="en-CA" sz="1800">
                <a:solidFill>
                  <a:schemeClr val="dk1"/>
                </a:solidFill>
                <a:latin typeface="Times New Roman"/>
                <a:ea typeface="Times New Roman"/>
                <a:cs typeface="Times New Roman"/>
                <a:sym typeface="Times New Roman"/>
              </a:rPr>
              <a:t>: Measure the correlation between restaurant proximity to tourist spots and star ratings.</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CA" sz="1800">
                <a:solidFill>
                  <a:srgbClr val="00B050"/>
                </a:solidFill>
                <a:latin typeface="Times New Roman"/>
                <a:ea typeface="Times New Roman"/>
                <a:cs typeface="Times New Roman"/>
                <a:sym typeface="Times New Roman"/>
              </a:rPr>
              <a:t>Approach</a:t>
            </a:r>
            <a:r>
              <a:rPr lang="en-CA" sz="1800">
                <a:solidFill>
                  <a:srgbClr val="00B050"/>
                </a:solidFill>
                <a:latin typeface="Times New Roman"/>
                <a:ea typeface="Times New Roman"/>
                <a:cs typeface="Times New Roman"/>
                <a:sym typeface="Times New Roman"/>
              </a:rPr>
              <a:t>:</a:t>
            </a:r>
            <a:endParaRPr/>
          </a:p>
          <a:p>
            <a:pPr indent="-114300" lvl="0" marL="0" marR="0" rtl="0" algn="l">
              <a:spcBef>
                <a:spcPts val="0"/>
              </a:spcBef>
              <a:spcAft>
                <a:spcPts val="0"/>
              </a:spcAft>
              <a:buClr>
                <a:schemeClr val="dk1"/>
              </a:buClr>
              <a:buSzPts val="1800"/>
              <a:buFont typeface="Arial"/>
              <a:buChar char="•"/>
            </a:pPr>
            <a:r>
              <a:rPr lang="en-CA" sz="1800">
                <a:solidFill>
                  <a:schemeClr val="dk1"/>
                </a:solidFill>
                <a:latin typeface="Times New Roman"/>
                <a:ea typeface="Times New Roman"/>
                <a:cs typeface="Times New Roman"/>
                <a:sym typeface="Times New Roman"/>
              </a:rPr>
              <a:t>Used </a:t>
            </a:r>
            <a:r>
              <a:rPr b="1" lang="en-CA" sz="1800">
                <a:solidFill>
                  <a:schemeClr val="dk1"/>
                </a:solidFill>
                <a:latin typeface="Times New Roman"/>
                <a:ea typeface="Times New Roman"/>
                <a:cs typeface="Times New Roman"/>
                <a:sym typeface="Times New Roman"/>
              </a:rPr>
              <a:t>Pearson</a:t>
            </a:r>
            <a:r>
              <a:rPr lang="en-CA" sz="1800">
                <a:solidFill>
                  <a:schemeClr val="dk1"/>
                </a:solidFill>
                <a:latin typeface="Times New Roman"/>
                <a:ea typeface="Times New Roman"/>
                <a:cs typeface="Times New Roman"/>
                <a:sym typeface="Times New Roman"/>
              </a:rPr>
              <a:t> and </a:t>
            </a:r>
            <a:r>
              <a:rPr b="1" lang="en-CA" sz="1800">
                <a:solidFill>
                  <a:schemeClr val="dk1"/>
                </a:solidFill>
                <a:latin typeface="Times New Roman"/>
                <a:ea typeface="Times New Roman"/>
                <a:cs typeface="Times New Roman"/>
                <a:sym typeface="Times New Roman"/>
              </a:rPr>
              <a:t>Spearman</a:t>
            </a:r>
            <a:r>
              <a:rPr lang="en-CA" sz="1800">
                <a:solidFill>
                  <a:schemeClr val="dk1"/>
                </a:solidFill>
                <a:latin typeface="Times New Roman"/>
                <a:ea typeface="Times New Roman"/>
                <a:cs typeface="Times New Roman"/>
                <a:sym typeface="Times New Roman"/>
              </a:rPr>
              <a:t> correlation coefficients to analyze the relationship.</a:t>
            </a:r>
            <a:endParaRPr/>
          </a:p>
        </p:txBody>
      </p:sp>
      <p:pic>
        <p:nvPicPr>
          <p:cNvPr descr="A white rectangular object with a black border&#10;&#10;Description automatically generated" id="236" name="Google Shape;236;p16"/>
          <p:cNvPicPr preferRelativeResize="0"/>
          <p:nvPr/>
        </p:nvPicPr>
        <p:blipFill rotWithShape="1">
          <a:blip r:embed="rId3">
            <a:alphaModFix/>
          </a:blip>
          <a:srcRect b="0" l="0" r="0" t="0"/>
          <a:stretch/>
        </p:blipFill>
        <p:spPr>
          <a:xfrm>
            <a:off x="667808" y="3314805"/>
            <a:ext cx="5943600" cy="917999"/>
          </a:xfrm>
          <a:prstGeom prst="rect">
            <a:avLst/>
          </a:prstGeom>
          <a:noFill/>
          <a:ln>
            <a:noFill/>
          </a:ln>
        </p:spPr>
      </p:pic>
      <p:pic>
        <p:nvPicPr>
          <p:cNvPr id="237" name="Google Shape;237;p16"/>
          <p:cNvPicPr preferRelativeResize="0"/>
          <p:nvPr/>
        </p:nvPicPr>
        <p:blipFill rotWithShape="1">
          <a:blip r:embed="rId4">
            <a:alphaModFix/>
          </a:blip>
          <a:srcRect b="0" l="0" r="0" t="0"/>
          <a:stretch/>
        </p:blipFill>
        <p:spPr>
          <a:xfrm>
            <a:off x="667808" y="4473945"/>
            <a:ext cx="5943600" cy="14401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7"/>
          <p:cNvSpPr txBox="1"/>
          <p:nvPr>
            <p:ph type="ctrTitle"/>
          </p:nvPr>
        </p:nvSpPr>
        <p:spPr>
          <a:xfrm>
            <a:off x="473264" y="671513"/>
            <a:ext cx="8103469" cy="5193971"/>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Clr>
                <a:srgbClr val="00B050"/>
              </a:buClr>
              <a:buSzPts val="2400"/>
              <a:buFont typeface="Times New Roman"/>
              <a:buNone/>
            </a:pPr>
            <a:r>
              <a:rPr lang="en-CA" sz="2400">
                <a:solidFill>
                  <a:srgbClr val="00B050"/>
                </a:solidFill>
                <a:latin typeface="Times New Roman"/>
                <a:ea typeface="Times New Roman"/>
                <a:cs typeface="Times New Roman"/>
                <a:sym typeface="Times New Roman"/>
              </a:rPr>
              <a:t>O</a:t>
            </a:r>
            <a:r>
              <a:rPr i="0" lang="en-CA" sz="2400" u="none" strike="noStrike">
                <a:solidFill>
                  <a:srgbClr val="00B050"/>
                </a:solidFill>
                <a:latin typeface="Times New Roman"/>
                <a:ea typeface="Times New Roman"/>
                <a:cs typeface="Times New Roman"/>
                <a:sym typeface="Times New Roman"/>
              </a:rPr>
              <a:t>utcome</a:t>
            </a:r>
            <a:br>
              <a:rPr i="0" lang="en-CA" sz="2400" u="none" strike="noStrike">
                <a:solidFill>
                  <a:srgbClr val="00B050"/>
                </a:solidFill>
                <a:latin typeface="Times New Roman"/>
                <a:ea typeface="Times New Roman"/>
                <a:cs typeface="Times New Roman"/>
                <a:sym typeface="Times New Roman"/>
              </a:rPr>
            </a:br>
            <a:br>
              <a:rPr b="0" i="0" lang="en-CA" sz="1800" u="none" strike="noStrike">
                <a:solidFill>
                  <a:srgbClr val="000000"/>
                </a:solidFill>
                <a:latin typeface="Times New Roman"/>
                <a:ea typeface="Times New Roman"/>
                <a:cs typeface="Times New Roman"/>
                <a:sym typeface="Times New Roman"/>
              </a:rPr>
            </a:br>
            <a:r>
              <a:rPr b="0" i="0" lang="en-CA" sz="1800" u="none" strike="noStrike">
                <a:solidFill>
                  <a:srgbClr val="000000"/>
                </a:solidFill>
                <a:latin typeface="Times New Roman"/>
                <a:ea typeface="Times New Roman"/>
                <a:cs typeface="Times New Roman"/>
                <a:sym typeface="Times New Roman"/>
              </a:rPr>
              <a:t>Results showed a </a:t>
            </a:r>
            <a:r>
              <a:rPr b="0" i="0" lang="en-CA" sz="1800" u="none" strike="noStrike">
                <a:solidFill>
                  <a:srgbClr val="FF0000"/>
                </a:solidFill>
                <a:latin typeface="Times New Roman"/>
                <a:ea typeface="Times New Roman"/>
                <a:cs typeface="Times New Roman"/>
                <a:sym typeface="Times New Roman"/>
              </a:rPr>
              <a:t>moderate positive correlation</a:t>
            </a:r>
            <a:r>
              <a:rPr b="0" i="0" lang="en-CA" sz="1800" u="none" strike="noStrike">
                <a:solidFill>
                  <a:srgbClr val="000000"/>
                </a:solidFill>
                <a:latin typeface="Times New Roman"/>
                <a:ea typeface="Times New Roman"/>
                <a:cs typeface="Times New Roman"/>
                <a:sym typeface="Times New Roman"/>
              </a:rPr>
              <a:t>, suggesting that restaurants closer to tourist attractions generally receive </a:t>
            </a:r>
            <a:r>
              <a:rPr b="0" i="0" lang="en-CA" sz="1800" u="none" strike="noStrike">
                <a:solidFill>
                  <a:srgbClr val="FF0000"/>
                </a:solidFill>
                <a:latin typeface="Times New Roman"/>
                <a:ea typeface="Times New Roman"/>
                <a:cs typeface="Times New Roman"/>
                <a:sym typeface="Times New Roman"/>
              </a:rPr>
              <a:t>higher ratings</a:t>
            </a:r>
            <a:r>
              <a:rPr b="0" i="0" lang="en-CA" sz="1800" u="none" strike="noStrike">
                <a:solidFill>
                  <a:srgbClr val="000000"/>
                </a:solidFill>
                <a:latin typeface="Times New Roman"/>
                <a:ea typeface="Times New Roman"/>
                <a:cs typeface="Times New Roman"/>
                <a:sym typeface="Times New Roman"/>
              </a:rPr>
              <a:t>, though other factors also contribute.</a:t>
            </a:r>
            <a:br>
              <a:rPr i="0" lang="en-CA" sz="1400" u="none" strike="noStrike">
                <a:solidFill>
                  <a:srgbClr val="000000"/>
                </a:solidFill>
                <a:latin typeface="Times New Roman"/>
                <a:ea typeface="Times New Roman"/>
                <a:cs typeface="Times New Roman"/>
                <a:sym typeface="Times New Roman"/>
              </a:rPr>
            </a:br>
            <a:r>
              <a:rPr i="0" lang="en-CA" sz="1400" u="none" strike="noStrike">
                <a:solidFill>
                  <a:srgbClr val="000000"/>
                </a:solidFill>
              </a:rPr>
              <a:t>Other Factors Influencing Ratings:</a:t>
            </a:r>
            <a:br>
              <a:rPr i="0" lang="en-CA" sz="1400" u="none" strike="noStrike">
                <a:solidFill>
                  <a:srgbClr val="000000"/>
                </a:solidFill>
              </a:rPr>
            </a:br>
            <a:r>
              <a:rPr b="0" i="1" lang="en-CA" sz="1600" u="none" strike="noStrike">
                <a:solidFill>
                  <a:srgbClr val="000000"/>
                </a:solidFill>
                <a:latin typeface="Times New Roman"/>
                <a:ea typeface="Times New Roman"/>
                <a:cs typeface="Times New Roman"/>
                <a:sym typeface="Times New Roman"/>
              </a:rPr>
              <a:t>Service Quality</a:t>
            </a:r>
            <a:br>
              <a:rPr b="0" i="1" lang="en-CA" sz="1600" u="none" strike="noStrike">
                <a:solidFill>
                  <a:srgbClr val="000000"/>
                </a:solidFill>
                <a:latin typeface="Times New Roman"/>
                <a:ea typeface="Times New Roman"/>
                <a:cs typeface="Times New Roman"/>
                <a:sym typeface="Times New Roman"/>
              </a:rPr>
            </a:br>
            <a:r>
              <a:rPr b="0" i="1" lang="en-CA" sz="1600" u="none" strike="noStrike">
                <a:solidFill>
                  <a:srgbClr val="000000"/>
                </a:solidFill>
                <a:latin typeface="Times New Roman"/>
                <a:ea typeface="Times New Roman"/>
                <a:cs typeface="Times New Roman"/>
                <a:sym typeface="Times New Roman"/>
              </a:rPr>
              <a:t>Food Quality:</a:t>
            </a:r>
            <a:br>
              <a:rPr b="0" i="1" lang="en-CA" sz="1600" u="none" strike="noStrike">
                <a:solidFill>
                  <a:srgbClr val="000000"/>
                </a:solidFill>
                <a:latin typeface="Times New Roman"/>
                <a:ea typeface="Times New Roman"/>
                <a:cs typeface="Times New Roman"/>
                <a:sym typeface="Times New Roman"/>
              </a:rPr>
            </a:br>
            <a:r>
              <a:rPr b="0" i="1" lang="en-CA" sz="1600" u="none" strike="noStrike">
                <a:solidFill>
                  <a:srgbClr val="000000"/>
                </a:solidFill>
                <a:latin typeface="Times New Roman"/>
                <a:ea typeface="Times New Roman"/>
                <a:cs typeface="Times New Roman"/>
                <a:sym typeface="Times New Roman"/>
              </a:rPr>
              <a:t>Online Visibility:</a:t>
            </a:r>
            <a:br>
              <a:rPr i="0" lang="en-CA" sz="1600" u="none" strike="noStrike">
                <a:solidFill>
                  <a:srgbClr val="000000"/>
                </a:solidFill>
              </a:rPr>
            </a:br>
            <a:br>
              <a:rPr b="0" i="0" lang="en-CA" sz="1200" u="none" strike="noStrike">
                <a:solidFill>
                  <a:srgbClr val="000000"/>
                </a:solidFill>
              </a:rPr>
            </a:br>
            <a:br>
              <a:rPr b="0" i="0" lang="en-CA" sz="1200" u="none" strike="noStrike">
                <a:solidFill>
                  <a:srgbClr val="000000"/>
                </a:solidFill>
                <a:latin typeface="Noto Sans Symbols"/>
                <a:ea typeface="Noto Sans Symbols"/>
                <a:cs typeface="Noto Sans Symbols"/>
                <a:sym typeface="Noto Sans Symbols"/>
              </a:rPr>
            </a:br>
            <a:endParaRPr sz="1200"/>
          </a:p>
        </p:txBody>
      </p:sp>
      <p:sp>
        <p:nvSpPr>
          <p:cNvPr id="243" name="Google Shape;243;p17"/>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44" name="Google Shape;244;p17"/>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8"/>
          <p:cNvSpPr txBox="1"/>
          <p:nvPr>
            <p:ph type="title"/>
          </p:nvPr>
        </p:nvSpPr>
        <p:spPr>
          <a:xfrm>
            <a:off x="365568" y="-528638"/>
            <a:ext cx="8444818" cy="2686051"/>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Clr>
                <a:schemeClr val="dk2"/>
              </a:buClr>
              <a:buSzPts val="1800"/>
              <a:buFont typeface="Times New Roman"/>
              <a:buNone/>
            </a:pPr>
            <a:br>
              <a:rPr lang="en-CA" sz="1800">
                <a:latin typeface="Times New Roman"/>
                <a:ea typeface="Times New Roman"/>
                <a:cs typeface="Times New Roman"/>
                <a:sym typeface="Times New Roman"/>
              </a:rPr>
            </a:br>
            <a:r>
              <a:rPr b="1" lang="en-CA" sz="2000">
                <a:solidFill>
                  <a:schemeClr val="dk1"/>
                </a:solidFill>
              </a:rPr>
              <a:t>Research Question 5: </a:t>
            </a:r>
            <a:r>
              <a:rPr b="0" i="1" lang="en-CA" sz="2000">
                <a:solidFill>
                  <a:schemeClr val="dk1"/>
                </a:solidFill>
              </a:rPr>
              <a:t>Does the presence of high-rated restaurants near tourist attractions impact customer sentiment?</a:t>
            </a:r>
            <a:br>
              <a:rPr b="0" i="1" lang="en-CA" sz="1800">
                <a:latin typeface="Times New Roman"/>
                <a:ea typeface="Times New Roman"/>
                <a:cs typeface="Times New Roman"/>
                <a:sym typeface="Times New Roman"/>
              </a:rPr>
            </a:br>
            <a:endParaRPr b="0" i="1"/>
          </a:p>
        </p:txBody>
      </p:sp>
      <p:sp>
        <p:nvSpPr>
          <p:cNvPr id="250" name="Google Shape;250;p18"/>
          <p:cNvSpPr txBox="1"/>
          <p:nvPr>
            <p:ph idx="1" type="body"/>
          </p:nvPr>
        </p:nvSpPr>
        <p:spPr>
          <a:xfrm>
            <a:off x="365568" y="1557338"/>
            <a:ext cx="8444818" cy="4127485"/>
          </a:xfrm>
          <a:prstGeom prst="rect">
            <a:avLst/>
          </a:prstGeom>
          <a:noFill/>
          <a:ln>
            <a:noFill/>
          </a:ln>
        </p:spPr>
        <p:txBody>
          <a:bodyPr anchorCtr="0" anchor="t" bIns="45700" lIns="91425" spcFirstLastPara="1" rIns="91425" wrap="square" tIns="45700">
            <a:normAutofit/>
          </a:bodyPr>
          <a:lstStyle/>
          <a:p>
            <a:pPr indent="-230400" lvl="0" marL="230400" rtl="0" algn="l">
              <a:spcBef>
                <a:spcPts val="0"/>
              </a:spcBef>
              <a:spcAft>
                <a:spcPts val="0"/>
              </a:spcAft>
              <a:buClr>
                <a:schemeClr val="dk1"/>
              </a:buClr>
              <a:buSzPts val="1800"/>
              <a:buChar char="•"/>
            </a:pPr>
            <a:r>
              <a:rPr b="1" lang="en-CA" sz="1800">
                <a:solidFill>
                  <a:srgbClr val="00B050"/>
                </a:solidFill>
              </a:rPr>
              <a:t>Objective</a:t>
            </a:r>
            <a:r>
              <a:rPr lang="en-CA" sz="1800"/>
              <a:t>: Examine if high-rated restaurants near tourist sites influence customer sentiment.</a:t>
            </a:r>
            <a:endParaRPr/>
          </a:p>
          <a:p>
            <a:pPr indent="-116100" lvl="0" marL="230400" rtl="0" algn="l">
              <a:spcBef>
                <a:spcPts val="360"/>
              </a:spcBef>
              <a:spcAft>
                <a:spcPts val="0"/>
              </a:spcAft>
              <a:buClr>
                <a:schemeClr val="dk1"/>
              </a:buClr>
              <a:buSzPts val="1800"/>
              <a:buNone/>
            </a:pPr>
            <a:r>
              <a:t/>
            </a:r>
            <a:endParaRPr sz="1800">
              <a:solidFill>
                <a:srgbClr val="92D050"/>
              </a:solidFill>
            </a:endParaRPr>
          </a:p>
          <a:p>
            <a:pPr indent="-230400" lvl="0" marL="230400" rtl="0" algn="l">
              <a:spcBef>
                <a:spcPts val="360"/>
              </a:spcBef>
              <a:spcAft>
                <a:spcPts val="0"/>
              </a:spcAft>
              <a:buClr>
                <a:schemeClr val="dk1"/>
              </a:buClr>
              <a:buSzPts val="1800"/>
              <a:buChar char="•"/>
            </a:pPr>
            <a:r>
              <a:rPr b="1" lang="en-CA" sz="1800">
                <a:solidFill>
                  <a:srgbClr val="00B050"/>
                </a:solidFill>
              </a:rPr>
              <a:t>Approach</a:t>
            </a:r>
            <a:r>
              <a:rPr lang="en-CA" sz="1800">
                <a:solidFill>
                  <a:srgbClr val="00B050"/>
                </a:solidFill>
              </a:rPr>
              <a:t>:</a:t>
            </a:r>
            <a:endParaRPr/>
          </a:p>
          <a:p>
            <a:pPr indent="-230400" lvl="0" marL="230400" rtl="0" algn="l">
              <a:spcBef>
                <a:spcPts val="360"/>
              </a:spcBef>
              <a:spcAft>
                <a:spcPts val="0"/>
              </a:spcAft>
              <a:buSzPts val="1800"/>
              <a:buFont typeface="Arial"/>
              <a:buChar char="•"/>
            </a:pPr>
            <a:r>
              <a:rPr lang="en-CA" sz="1800"/>
              <a:t>Applied the </a:t>
            </a:r>
            <a:r>
              <a:rPr b="1" lang="en-CA" sz="1800"/>
              <a:t>Chi-square test</a:t>
            </a:r>
            <a:r>
              <a:rPr lang="en-CA" sz="1800"/>
              <a:t> to determine if there is a statistically significant relationship between restaurant ratings and proximity to tourist attractions.</a:t>
            </a:r>
            <a:endParaRPr/>
          </a:p>
          <a:p>
            <a:pPr indent="-116100" lvl="0" marL="230400" rtl="0" algn="l">
              <a:spcBef>
                <a:spcPts val="360"/>
              </a:spcBef>
              <a:spcAft>
                <a:spcPts val="0"/>
              </a:spcAft>
              <a:buSzPts val="1800"/>
              <a:buFont typeface="Arial"/>
              <a:buNone/>
            </a:pPr>
            <a:r>
              <a:t/>
            </a:r>
            <a:endParaRPr sz="1800"/>
          </a:p>
          <a:p>
            <a:pPr indent="-230400" lvl="0" marL="230400" rtl="0" algn="l">
              <a:spcBef>
                <a:spcPts val="360"/>
              </a:spcBef>
              <a:spcAft>
                <a:spcPts val="0"/>
              </a:spcAft>
              <a:buClr>
                <a:schemeClr val="dk1"/>
              </a:buClr>
              <a:buSzPts val="1800"/>
              <a:buChar char="•"/>
            </a:pPr>
            <a:r>
              <a:rPr b="1" lang="en-CA" sz="1800">
                <a:solidFill>
                  <a:srgbClr val="00B050"/>
                </a:solidFill>
              </a:rPr>
              <a:t>Outcome</a:t>
            </a:r>
            <a:r>
              <a:rPr lang="en-CA" sz="1800">
                <a:solidFill>
                  <a:srgbClr val="00B050"/>
                </a:solidFill>
              </a:rPr>
              <a:t>:</a:t>
            </a:r>
            <a:endParaRPr/>
          </a:p>
          <a:p>
            <a:pPr indent="-230400" lvl="0" marL="230400" rtl="0" algn="l">
              <a:spcBef>
                <a:spcPts val="360"/>
              </a:spcBef>
              <a:spcAft>
                <a:spcPts val="0"/>
              </a:spcAft>
              <a:buSzPts val="1800"/>
              <a:buFont typeface="Arial"/>
              <a:buChar char="•"/>
            </a:pPr>
            <a:r>
              <a:rPr lang="en-CA" sz="1800"/>
              <a:t>The test confirmed a </a:t>
            </a:r>
            <a:r>
              <a:rPr b="1" lang="en-CA" sz="1800"/>
              <a:t>statistically significant relationship</a:t>
            </a:r>
            <a:r>
              <a:rPr lang="en-CA" sz="1800"/>
              <a:t> (p-value &lt; 0.05), showing </a:t>
            </a:r>
            <a:r>
              <a:rPr lang="en-CA" sz="1800">
                <a:solidFill>
                  <a:srgbClr val="FF0000"/>
                </a:solidFill>
              </a:rPr>
              <a:t>high-rated </a:t>
            </a:r>
            <a:r>
              <a:rPr lang="en-CA" sz="1800"/>
              <a:t>restaurants are frequently located near tourist areas.</a:t>
            </a:r>
            <a:endParaRPr/>
          </a:p>
          <a:p>
            <a:pPr indent="-71650" lvl="0" marL="230400" rtl="0" algn="l">
              <a:spcBef>
                <a:spcPts val="500"/>
              </a:spcBef>
              <a:spcAft>
                <a:spcPts val="0"/>
              </a:spcAft>
              <a:buClr>
                <a:schemeClr val="dk1"/>
              </a:buClr>
              <a:buSzPts val="2500"/>
              <a:buNone/>
            </a:pPr>
            <a:r>
              <a:t/>
            </a:r>
            <a:endParaRPr/>
          </a:p>
        </p:txBody>
      </p:sp>
      <p:sp>
        <p:nvSpPr>
          <p:cNvPr id="251" name="Google Shape;251;p18"/>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52" name="Google Shape;252;p18"/>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id="253" name="Google Shape;253;p18"/>
          <p:cNvPicPr preferRelativeResize="0"/>
          <p:nvPr/>
        </p:nvPicPr>
        <p:blipFill rotWithShape="1">
          <a:blip r:embed="rId3">
            <a:alphaModFix/>
          </a:blip>
          <a:srcRect b="0" l="0" r="0" t="0"/>
          <a:stretch/>
        </p:blipFill>
        <p:spPr>
          <a:xfrm>
            <a:off x="332310" y="4890769"/>
            <a:ext cx="5943600" cy="8197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9"/>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rgbClr val="000000"/>
              </a:buClr>
              <a:buSzPts val="2000"/>
              <a:buFont typeface="Arial"/>
              <a:buNone/>
            </a:pPr>
            <a:r>
              <a:rPr b="1" i="0" lang="en-CA" sz="2000" u="none" strike="noStrike">
                <a:solidFill>
                  <a:srgbClr val="000000"/>
                </a:solidFill>
              </a:rPr>
              <a:t>Research Question 6</a:t>
            </a:r>
            <a:r>
              <a:rPr b="1" i="1" lang="en-CA" sz="2000" u="none" strike="noStrike">
                <a:solidFill>
                  <a:srgbClr val="000000"/>
                </a:solidFill>
              </a:rPr>
              <a:t>: </a:t>
            </a:r>
            <a:r>
              <a:rPr b="0" i="1" lang="en-CA" sz="2000" u="none" strike="noStrike">
                <a:solidFill>
                  <a:srgbClr val="000000"/>
                </a:solidFill>
              </a:rPr>
              <a:t>Which sentiment analysis models best capture customer sentiment trends for restaurants near tourist attractions, and how does feature engineering impact these predictions?</a:t>
            </a:r>
            <a:br>
              <a:rPr b="0" i="1" lang="en-CA" u="none" strike="noStrike">
                <a:solidFill>
                  <a:srgbClr val="000000"/>
                </a:solidFill>
              </a:rPr>
            </a:br>
            <a:br>
              <a:rPr b="0" i="1" lang="en-CA" u="none" strike="noStrike">
                <a:solidFill>
                  <a:srgbClr val="000000"/>
                </a:solidFill>
              </a:rPr>
            </a:br>
            <a:br>
              <a:rPr b="0" i="1" lang="en-CA" u="none" strike="noStrike">
                <a:solidFill>
                  <a:srgbClr val="000000"/>
                </a:solidFill>
              </a:rPr>
            </a:br>
            <a:br>
              <a:rPr lang="en-CA">
                <a:latin typeface="Times New Roman"/>
                <a:ea typeface="Times New Roman"/>
                <a:cs typeface="Times New Roman"/>
                <a:sym typeface="Times New Roman"/>
              </a:rPr>
            </a:br>
            <a:r>
              <a:rPr lang="en-CA" sz="2400">
                <a:solidFill>
                  <a:srgbClr val="00B050"/>
                </a:solidFill>
                <a:latin typeface="Times New Roman"/>
                <a:ea typeface="Times New Roman"/>
                <a:cs typeface="Times New Roman"/>
                <a:sym typeface="Times New Roman"/>
              </a:rPr>
              <a:t>Objective</a:t>
            </a:r>
            <a:r>
              <a:rPr lang="en-CA" sz="2400">
                <a:latin typeface="Times New Roman"/>
                <a:ea typeface="Times New Roman"/>
                <a:cs typeface="Times New Roman"/>
                <a:sym typeface="Times New Roman"/>
              </a:rPr>
              <a:t>: </a:t>
            </a:r>
            <a:r>
              <a:rPr lang="en-CA" sz="1800">
                <a:solidFill>
                  <a:schemeClr val="dk1"/>
                </a:solidFill>
                <a:latin typeface="Times New Roman"/>
                <a:ea typeface="Times New Roman"/>
                <a:cs typeface="Times New Roman"/>
                <a:sym typeface="Times New Roman"/>
              </a:rPr>
              <a:t>Identify the best sentiment analysis models and evaluate the effect of feature engineering.</a:t>
            </a:r>
            <a:br>
              <a:rPr lang="en-CA" sz="1800">
                <a:solidFill>
                  <a:schemeClr val="dk1"/>
                </a:solidFill>
                <a:latin typeface="Times New Roman"/>
                <a:ea typeface="Times New Roman"/>
                <a:cs typeface="Times New Roman"/>
                <a:sym typeface="Times New Roman"/>
              </a:rPr>
            </a:br>
            <a:br>
              <a:rPr lang="en-CA" sz="1800">
                <a:solidFill>
                  <a:schemeClr val="dk1"/>
                </a:solidFill>
                <a:latin typeface="Times New Roman"/>
                <a:ea typeface="Times New Roman"/>
                <a:cs typeface="Times New Roman"/>
                <a:sym typeface="Times New Roman"/>
              </a:rPr>
            </a:br>
            <a:br>
              <a:rPr lang="en-CA" sz="1800">
                <a:solidFill>
                  <a:schemeClr val="dk1"/>
                </a:solidFill>
                <a:latin typeface="Times New Roman"/>
                <a:ea typeface="Times New Roman"/>
                <a:cs typeface="Times New Roman"/>
                <a:sym typeface="Times New Roman"/>
              </a:rPr>
            </a:br>
            <a:br>
              <a:rPr lang="en-CA" sz="1800">
                <a:solidFill>
                  <a:schemeClr val="dk1"/>
                </a:solidFill>
                <a:latin typeface="Times New Roman"/>
                <a:ea typeface="Times New Roman"/>
                <a:cs typeface="Times New Roman"/>
                <a:sym typeface="Times New Roman"/>
              </a:rPr>
            </a:br>
            <a:br>
              <a:rPr lang="en-CA" sz="1100"/>
            </a:br>
            <a:br>
              <a:rPr lang="en-CA" sz="1600">
                <a:latin typeface="Times New Roman"/>
                <a:ea typeface="Times New Roman"/>
                <a:cs typeface="Times New Roman"/>
                <a:sym typeface="Times New Roman"/>
              </a:rPr>
            </a:br>
            <a:r>
              <a:rPr lang="en-CA" sz="1800">
                <a:solidFill>
                  <a:schemeClr val="dk1"/>
                </a:solidFill>
              </a:rPr>
              <a:t>.</a:t>
            </a:r>
            <a:br>
              <a:rPr lang="en-CA" sz="1800">
                <a:solidFill>
                  <a:schemeClr val="dk1"/>
                </a:solidFill>
              </a:rPr>
            </a:br>
            <a:endParaRPr sz="1800">
              <a:solidFill>
                <a:schemeClr val="dk1"/>
              </a:solidFill>
            </a:endParaRPr>
          </a:p>
        </p:txBody>
      </p:sp>
      <p:sp>
        <p:nvSpPr>
          <p:cNvPr id="259" name="Google Shape;259;p19"/>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60" name="Google Shape;260;p19"/>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
        <p:nvSpPr>
          <p:cNvPr id="261" name="Google Shape;261;p19"/>
          <p:cNvSpPr txBox="1"/>
          <p:nvPr>
            <p:ph idx="1" type="body"/>
          </p:nvPr>
        </p:nvSpPr>
        <p:spPr>
          <a:xfrm flipH="1" rot="-136">
            <a:off x="1087140" y="4122487"/>
            <a:ext cx="7557900" cy="1696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500"/>
              <a:buNone/>
            </a:pPr>
            <a:r>
              <a:rPr lang="en-CA" sz="2300">
                <a:latin typeface="Arial"/>
                <a:ea typeface="Arial"/>
                <a:cs typeface="Arial"/>
                <a:sym typeface="Arial"/>
              </a:rPr>
              <a:t>Overall, </a:t>
            </a:r>
            <a:r>
              <a:rPr b="1" lang="en-CA" sz="2300">
                <a:latin typeface="Arial"/>
                <a:ea typeface="Arial"/>
                <a:cs typeface="Arial"/>
                <a:sym typeface="Arial"/>
              </a:rPr>
              <a:t>BERT</a:t>
            </a:r>
            <a:r>
              <a:rPr lang="en-CA" sz="2300">
                <a:latin typeface="Arial"/>
                <a:ea typeface="Arial"/>
                <a:cs typeface="Arial"/>
                <a:sym typeface="Arial"/>
              </a:rPr>
              <a:t> is the best-performing model due to its high accuracy and strong performance in both positive and negative sentiment predictions, despite struggling with neutral classification.</a:t>
            </a:r>
            <a:endParaRPr sz="3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CA" sz="2800"/>
              <a:t>Datasets Used:</a:t>
            </a:r>
            <a:br>
              <a:rPr lang="en-CA" sz="2800"/>
            </a:br>
            <a:endParaRPr/>
          </a:p>
        </p:txBody>
      </p:sp>
      <p:sp>
        <p:nvSpPr>
          <p:cNvPr id="113" name="Google Shape;113;p2"/>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lnSpcReduction="10000"/>
          </a:bodyPr>
          <a:lstStyle/>
          <a:p>
            <a:pPr indent="-230400" lvl="0" marL="230400" rtl="0" algn="l">
              <a:spcBef>
                <a:spcPts val="0"/>
              </a:spcBef>
              <a:spcAft>
                <a:spcPts val="0"/>
              </a:spcAft>
              <a:buClr>
                <a:schemeClr val="dk1"/>
              </a:buClr>
              <a:buSzPts val="2800"/>
              <a:buChar char="•"/>
            </a:pPr>
            <a:r>
              <a:rPr lang="en-CA" sz="2800"/>
              <a:t>- </a:t>
            </a:r>
            <a:r>
              <a:rPr lang="en-CA" sz="2800">
                <a:solidFill>
                  <a:srgbClr val="00B050"/>
                </a:solidFill>
              </a:rPr>
              <a:t>Yelp Business Dataset</a:t>
            </a:r>
            <a:r>
              <a:rPr lang="en-CA" sz="2800"/>
              <a:t>: 5,573 restaurants in Edmonton.</a:t>
            </a:r>
            <a:endParaRPr/>
          </a:p>
          <a:p>
            <a:pPr indent="-230400" lvl="0" marL="230400" rtl="0" algn="l">
              <a:spcBef>
                <a:spcPts val="560"/>
              </a:spcBef>
              <a:spcAft>
                <a:spcPts val="0"/>
              </a:spcAft>
              <a:buClr>
                <a:schemeClr val="dk1"/>
              </a:buClr>
              <a:buSzPts val="2800"/>
              <a:buChar char="•"/>
            </a:pPr>
            <a:r>
              <a:rPr lang="en-CA" sz="2800"/>
              <a:t>- </a:t>
            </a:r>
            <a:r>
              <a:rPr lang="en-CA" sz="2800">
                <a:solidFill>
                  <a:srgbClr val="00B050"/>
                </a:solidFill>
              </a:rPr>
              <a:t>Yelp Review Dataset</a:t>
            </a:r>
            <a:r>
              <a:rPr lang="en-CA" sz="2800"/>
              <a:t>: 58,539 reviews, 18,792 near tourist attractions.</a:t>
            </a:r>
            <a:endParaRPr/>
          </a:p>
          <a:p>
            <a:pPr indent="-230400" lvl="0" marL="230400" rtl="0" algn="l">
              <a:spcBef>
                <a:spcPts val="560"/>
              </a:spcBef>
              <a:spcAft>
                <a:spcPts val="0"/>
              </a:spcAft>
              <a:buClr>
                <a:schemeClr val="dk1"/>
              </a:buClr>
              <a:buSzPts val="2800"/>
              <a:buChar char="•"/>
            </a:pPr>
            <a:r>
              <a:rPr lang="en-CA" sz="2800"/>
              <a:t>- </a:t>
            </a:r>
            <a:r>
              <a:rPr lang="en-CA" sz="2800">
                <a:solidFill>
                  <a:srgbClr val="00B050"/>
                </a:solidFill>
              </a:rPr>
              <a:t>Edmonton Attractions Dataset</a:t>
            </a:r>
            <a:r>
              <a:rPr lang="en-CA" sz="2800"/>
              <a:t>: 56 tourist sites.</a:t>
            </a:r>
            <a:endParaRPr/>
          </a:p>
          <a:p>
            <a:pPr indent="-52600" lvl="0" marL="230400" rtl="0" algn="l">
              <a:spcBef>
                <a:spcPts val="560"/>
              </a:spcBef>
              <a:spcAft>
                <a:spcPts val="0"/>
              </a:spcAft>
              <a:buClr>
                <a:schemeClr val="dk1"/>
              </a:buClr>
              <a:buSzPts val="2800"/>
              <a:buNone/>
            </a:pPr>
            <a:r>
              <a:t/>
            </a:r>
            <a:endParaRPr sz="2800"/>
          </a:p>
          <a:p>
            <a:pPr indent="-230400" lvl="0" marL="230400" rtl="0" algn="l">
              <a:spcBef>
                <a:spcPts val="560"/>
              </a:spcBef>
              <a:spcAft>
                <a:spcPts val="0"/>
              </a:spcAft>
              <a:buClr>
                <a:schemeClr val="dk1"/>
              </a:buClr>
              <a:buSzPts val="2800"/>
              <a:buChar char="•"/>
            </a:pPr>
            <a:r>
              <a:rPr lang="en-CA" sz="2800">
                <a:solidFill>
                  <a:schemeClr val="dk2"/>
                </a:solidFill>
              </a:rPr>
              <a:t>Statistical Summary:</a:t>
            </a:r>
            <a:endParaRPr/>
          </a:p>
          <a:p>
            <a:pPr indent="-230400" lvl="0" marL="230400" rtl="0" algn="l">
              <a:spcBef>
                <a:spcPts val="560"/>
              </a:spcBef>
              <a:spcAft>
                <a:spcPts val="0"/>
              </a:spcAft>
              <a:buClr>
                <a:schemeClr val="dk1"/>
              </a:buClr>
              <a:buSzPts val="2800"/>
              <a:buChar char="•"/>
            </a:pPr>
            <a:r>
              <a:rPr lang="en-CA" sz="2800"/>
              <a:t>- Business dataset: average rating ~3.7 stars.</a:t>
            </a:r>
            <a:endParaRPr/>
          </a:p>
          <a:p>
            <a:pPr indent="-230400" lvl="0" marL="230400" rtl="0" algn="l">
              <a:spcBef>
                <a:spcPts val="560"/>
              </a:spcBef>
              <a:spcAft>
                <a:spcPts val="0"/>
              </a:spcAft>
              <a:buClr>
                <a:schemeClr val="dk1"/>
              </a:buClr>
              <a:buSzPts val="2800"/>
              <a:buChar char="•"/>
            </a:pPr>
            <a:r>
              <a:rPr lang="en-CA" sz="2800"/>
              <a:t>- Review dataset: 82% positive sentiment.</a:t>
            </a:r>
            <a:endParaRPr/>
          </a:p>
          <a:p>
            <a:pPr indent="-230400" lvl="0" marL="230400" rtl="0" algn="l">
              <a:spcBef>
                <a:spcPts val="560"/>
              </a:spcBef>
              <a:spcAft>
                <a:spcPts val="0"/>
              </a:spcAft>
              <a:buClr>
                <a:schemeClr val="dk1"/>
              </a:buClr>
              <a:buSzPts val="2800"/>
              <a:buChar char="•"/>
            </a:pPr>
            <a:r>
              <a:rPr lang="en-CA" sz="2800"/>
              <a:t>- Complaints: service, pricing, and overall value.</a:t>
            </a:r>
            <a:endParaRPr/>
          </a:p>
          <a:p>
            <a:pPr indent="-71650" lvl="0" marL="230400" rtl="0" algn="l">
              <a:spcBef>
                <a:spcPts val="500"/>
              </a:spcBef>
              <a:spcAft>
                <a:spcPts val="0"/>
              </a:spcAft>
              <a:buClr>
                <a:schemeClr val="dk1"/>
              </a:buClr>
              <a:buSzPts val="2500"/>
              <a:buNone/>
            </a:pPr>
            <a:r>
              <a:t/>
            </a:r>
            <a:endParaRPr/>
          </a:p>
        </p:txBody>
      </p:sp>
      <p:sp>
        <p:nvSpPr>
          <p:cNvPr id="114" name="Google Shape;114;p2"/>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115" name="Google Shape;115;p2"/>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txBox="1"/>
          <p:nvPr>
            <p:ph type="title"/>
          </p:nvPr>
        </p:nvSpPr>
        <p:spPr>
          <a:xfrm>
            <a:off x="365568" y="392415"/>
            <a:ext cx="8444818" cy="2696850"/>
          </a:xfrm>
          <a:prstGeom prst="rect">
            <a:avLst/>
          </a:prstGeom>
          <a:noFill/>
          <a:ln>
            <a:noFill/>
          </a:ln>
        </p:spPr>
        <p:txBody>
          <a:bodyPr anchorCtr="0" anchor="t" bIns="45700" lIns="91425" spcFirstLastPara="1" rIns="91425" wrap="square" tIns="45700">
            <a:noAutofit/>
          </a:bodyPr>
          <a:lstStyle/>
          <a:p>
            <a:pPr indent="0" lvl="0" marL="0" rtl="0" algn="l">
              <a:lnSpc>
                <a:spcPct val="133000"/>
              </a:lnSpc>
              <a:spcBef>
                <a:spcPts val="0"/>
              </a:spcBef>
              <a:spcAft>
                <a:spcPts val="0"/>
              </a:spcAft>
              <a:buClr>
                <a:srgbClr val="00B050"/>
              </a:buClr>
              <a:buSzPts val="2000"/>
              <a:buFont typeface="Arial"/>
              <a:buNone/>
            </a:pPr>
            <a:r>
              <a:rPr b="1" i="0" lang="en-CA" sz="2000" u="none" strike="noStrike">
                <a:solidFill>
                  <a:srgbClr val="00B050"/>
                </a:solidFill>
              </a:rPr>
              <a:t>Approach</a:t>
            </a:r>
            <a:r>
              <a:rPr b="0" i="0" lang="en-CA" sz="2000" u="none" strike="noStrike">
                <a:solidFill>
                  <a:srgbClr val="00B050"/>
                </a:solidFill>
              </a:rPr>
              <a:t>:</a:t>
            </a:r>
            <a:br>
              <a:rPr b="0" i="0" lang="en-CA" sz="2000" u="none" strike="noStrike">
                <a:solidFill>
                  <a:srgbClr val="00B050"/>
                </a:solidFill>
              </a:rPr>
            </a:br>
            <a:br>
              <a:rPr b="0" i="0" lang="en-CA" sz="1800" u="none" strike="noStrike">
                <a:solidFill>
                  <a:srgbClr val="00B050"/>
                </a:solidFill>
              </a:rPr>
            </a:br>
            <a:r>
              <a:rPr b="1" i="0" lang="en-CA" sz="1800" u="none" strike="noStrike">
                <a:solidFill>
                  <a:srgbClr val="003EC5"/>
                </a:solidFill>
              </a:rPr>
              <a:t>Feature Engineering</a:t>
            </a:r>
            <a:r>
              <a:rPr b="0" i="0" lang="en-CA" sz="1800" u="none" strike="noStrike">
                <a:solidFill>
                  <a:srgbClr val="003EC5"/>
                </a:solidFill>
              </a:rPr>
              <a:t>:</a:t>
            </a:r>
            <a:br>
              <a:rPr b="0" i="0" lang="en-CA" sz="1800" u="none" strike="noStrike">
                <a:solidFill>
                  <a:srgbClr val="000000"/>
                </a:solidFill>
              </a:rPr>
            </a:br>
            <a:br>
              <a:rPr b="0" i="0" lang="en-CA" sz="1800" u="none" strike="noStrike">
                <a:solidFill>
                  <a:srgbClr val="000000"/>
                </a:solidFill>
              </a:rPr>
            </a:br>
            <a:r>
              <a:rPr b="0" i="0" lang="en-CA" sz="1800" u="none" strike="noStrike">
                <a:solidFill>
                  <a:srgbClr val="000000"/>
                </a:solidFill>
              </a:rPr>
              <a:t>1-Engineered the </a:t>
            </a:r>
            <a:r>
              <a:rPr b="0" i="0" lang="en-CA" sz="1800" u="none" strike="noStrike">
                <a:solidFill>
                  <a:srgbClr val="FF0000"/>
                </a:solidFill>
              </a:rPr>
              <a:t>higher_stars_near_attractions </a:t>
            </a:r>
            <a:r>
              <a:rPr b="0" i="0" lang="en-CA" sz="1800" u="none" strike="noStrike">
                <a:solidFill>
                  <a:srgbClr val="000000"/>
                </a:solidFill>
              </a:rPr>
              <a:t>feature using the Haversine formula to calculate proximity to tourist attractions.</a:t>
            </a:r>
            <a:br>
              <a:rPr b="0" i="0" lang="en-CA" sz="1800" u="none" strike="noStrike">
                <a:solidFill>
                  <a:srgbClr val="000000"/>
                </a:solidFill>
              </a:rPr>
            </a:br>
            <a:r>
              <a:rPr b="0" lang="en-CA" sz="1800">
                <a:solidFill>
                  <a:schemeClr val="dk1"/>
                </a:solidFill>
              </a:rPr>
              <a:t>Added </a:t>
            </a:r>
            <a:r>
              <a:rPr b="0" lang="en-CA" sz="1800">
                <a:solidFill>
                  <a:srgbClr val="FF0000"/>
                </a:solidFill>
              </a:rPr>
              <a:t>a binary </a:t>
            </a:r>
            <a:r>
              <a:rPr b="0" lang="en-CA" sz="1800">
                <a:solidFill>
                  <a:schemeClr val="dk1"/>
                </a:solidFill>
              </a:rPr>
              <a:t>contextual feature to the dataset</a:t>
            </a:r>
            <a:r>
              <a:rPr b="0" lang="en-CA" sz="1800"/>
              <a:t>.</a:t>
            </a:r>
            <a:br>
              <a:rPr lang="en-CA" sz="1800">
                <a:latin typeface="Courier New"/>
                <a:ea typeface="Courier New"/>
                <a:cs typeface="Courier New"/>
                <a:sym typeface="Courier New"/>
              </a:rPr>
            </a:br>
            <a:br>
              <a:rPr lang="en-CA" sz="1200"/>
            </a:br>
            <a:br>
              <a:rPr b="0" i="0" lang="en-CA" sz="1800" u="none" strike="noStrike">
                <a:solidFill>
                  <a:srgbClr val="000000"/>
                </a:solidFill>
              </a:rPr>
            </a:br>
            <a:br>
              <a:rPr b="0" i="0" lang="en-CA" sz="1800" u="none" strike="noStrike">
                <a:solidFill>
                  <a:srgbClr val="000000"/>
                </a:solidFill>
              </a:rPr>
            </a:br>
            <a:br>
              <a:rPr b="0" i="0" lang="en-CA" sz="1800" u="none" strike="noStrike">
                <a:solidFill>
                  <a:srgbClr val="000000"/>
                </a:solidFill>
              </a:rPr>
            </a:br>
            <a:endParaRPr sz="1800"/>
          </a:p>
        </p:txBody>
      </p:sp>
      <p:sp>
        <p:nvSpPr>
          <p:cNvPr id="267" name="Google Shape;267;p20"/>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68" name="Google Shape;268;p20"/>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descr="A screenshot of a phone&#10;&#10;Description automatically generated" id="269" name="Google Shape;269;p20"/>
          <p:cNvPicPr preferRelativeResize="0"/>
          <p:nvPr>
            <p:ph idx="1" type="body"/>
          </p:nvPr>
        </p:nvPicPr>
        <p:blipFill rotWithShape="1">
          <a:blip r:embed="rId3">
            <a:alphaModFix/>
          </a:blip>
          <a:srcRect b="0" l="0" r="0" t="0"/>
          <a:stretch/>
        </p:blipFill>
        <p:spPr>
          <a:xfrm>
            <a:off x="349250" y="3277648"/>
            <a:ext cx="8445500" cy="22806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1"/>
          <p:cNvSpPr txBox="1"/>
          <p:nvPr>
            <p:ph type="title"/>
          </p:nvPr>
        </p:nvSpPr>
        <p:spPr>
          <a:xfrm>
            <a:off x="365568" y="392414"/>
            <a:ext cx="8444818" cy="3036585"/>
          </a:xfrm>
          <a:prstGeom prst="rect">
            <a:avLst/>
          </a:prstGeom>
          <a:noFill/>
          <a:ln>
            <a:noFill/>
          </a:ln>
        </p:spPr>
        <p:txBody>
          <a:bodyPr anchorCtr="0" anchor="t" bIns="45700" lIns="91425" spcFirstLastPara="1" rIns="91425" wrap="square" tIns="45700">
            <a:noAutofit/>
          </a:bodyPr>
          <a:lstStyle/>
          <a:p>
            <a:pPr indent="0" lvl="0" marL="0" rtl="0" algn="l">
              <a:lnSpc>
                <a:spcPct val="49259"/>
              </a:lnSpc>
              <a:spcBef>
                <a:spcPts val="0"/>
              </a:spcBef>
              <a:spcAft>
                <a:spcPts val="0"/>
              </a:spcAft>
              <a:buClr>
                <a:srgbClr val="003EC5"/>
              </a:buClr>
              <a:buSzPts val="1800"/>
              <a:buFont typeface="Arial"/>
              <a:buNone/>
            </a:pPr>
            <a:r>
              <a:rPr b="1" i="0" lang="en-CA" sz="1800" u="none" strike="noStrike">
                <a:solidFill>
                  <a:srgbClr val="003EC5"/>
                </a:solidFill>
              </a:rPr>
              <a:t>Model Comparison</a:t>
            </a:r>
            <a:r>
              <a:rPr b="0" i="0" lang="en-CA" sz="1800" u="none" strike="noStrike">
                <a:solidFill>
                  <a:srgbClr val="003EC5"/>
                </a:solidFill>
              </a:rPr>
              <a:t>:</a:t>
            </a:r>
            <a:br>
              <a:rPr b="0" i="0" lang="en-CA" sz="2000" u="none" strike="noStrike">
                <a:solidFill>
                  <a:srgbClr val="003EC5"/>
                </a:solidFill>
              </a:rPr>
            </a:br>
            <a:br>
              <a:rPr b="0" i="0" lang="en-CA" sz="2000" u="none" strike="noStrike">
                <a:solidFill>
                  <a:srgbClr val="000000"/>
                </a:solidFill>
              </a:rPr>
            </a:br>
            <a:r>
              <a:rPr b="0" i="0" lang="en-CA" sz="1800" u="none" strike="noStrike">
                <a:solidFill>
                  <a:srgbClr val="000000"/>
                </a:solidFill>
              </a:rPr>
              <a:t>Models: </a:t>
            </a:r>
            <a:r>
              <a:rPr b="1" i="0" lang="en-CA" sz="1800" u="none" strike="noStrike">
                <a:solidFill>
                  <a:srgbClr val="000000"/>
                </a:solidFill>
              </a:rPr>
              <a:t>BERT</a:t>
            </a:r>
            <a:r>
              <a:rPr b="0" i="0" lang="en-CA" sz="1800" u="none" strike="noStrike">
                <a:solidFill>
                  <a:srgbClr val="000000"/>
                </a:solidFill>
              </a:rPr>
              <a:t>, </a:t>
            </a:r>
            <a:r>
              <a:rPr b="1" i="0" lang="en-CA" sz="1800" u="none" strike="noStrike">
                <a:solidFill>
                  <a:srgbClr val="000000"/>
                </a:solidFill>
              </a:rPr>
              <a:t>VADER</a:t>
            </a:r>
            <a:r>
              <a:rPr b="0" i="0" lang="en-CA" sz="1800" u="none" strike="noStrike">
                <a:solidFill>
                  <a:srgbClr val="000000"/>
                </a:solidFill>
              </a:rPr>
              <a:t>, </a:t>
            </a:r>
            <a:r>
              <a:rPr b="1" i="0" lang="en-CA" sz="1800" u="none" strike="noStrike">
                <a:solidFill>
                  <a:srgbClr val="000000"/>
                </a:solidFill>
              </a:rPr>
              <a:t>TextBlob</a:t>
            </a:r>
            <a:r>
              <a:rPr b="0" i="0" lang="en-CA" sz="1800" u="none" strike="noStrike">
                <a:solidFill>
                  <a:srgbClr val="000000"/>
                </a:solidFill>
              </a:rPr>
              <a:t>, </a:t>
            </a:r>
            <a:r>
              <a:rPr b="1" i="0" lang="en-CA" sz="1800" u="none" strike="noStrike">
                <a:solidFill>
                  <a:srgbClr val="000000"/>
                </a:solidFill>
              </a:rPr>
              <a:t>RandomForestClassifier</a:t>
            </a:r>
            <a:r>
              <a:rPr b="0" i="0" lang="en-CA" sz="1800" u="none" strike="noStrike">
                <a:solidFill>
                  <a:srgbClr val="000000"/>
                </a:solidFill>
              </a:rPr>
              <a:t>.</a:t>
            </a:r>
            <a:br>
              <a:rPr b="0" i="0" lang="en-CA" sz="1800" u="none" strike="noStrike">
                <a:solidFill>
                  <a:srgbClr val="000000"/>
                </a:solidFill>
              </a:rPr>
            </a:br>
            <a:br>
              <a:rPr b="0" i="0" lang="en-CA" sz="1800" u="none" strike="noStrike">
                <a:solidFill>
                  <a:srgbClr val="000000"/>
                </a:solidFill>
              </a:rPr>
            </a:br>
            <a:r>
              <a:rPr b="0" i="0" lang="en-CA" sz="1800" u="none" strike="noStrike">
                <a:solidFill>
                  <a:srgbClr val="000000"/>
                </a:solidFill>
              </a:rPr>
              <a:t>Used </a:t>
            </a:r>
            <a:r>
              <a:rPr b="1" i="0" lang="en-CA" sz="1800" u="none" strike="noStrike">
                <a:solidFill>
                  <a:srgbClr val="000000"/>
                </a:solidFill>
              </a:rPr>
              <a:t>Optuna</a:t>
            </a:r>
            <a:r>
              <a:rPr b="0" i="0" lang="en-CA" sz="1800" u="none" strike="noStrike">
                <a:solidFill>
                  <a:srgbClr val="000000"/>
                </a:solidFill>
              </a:rPr>
              <a:t> for RandomForestClassifier hyperparameter tuning.</a:t>
            </a:r>
            <a:br>
              <a:rPr b="0" i="0" lang="en-CA" sz="1800" u="none" strike="noStrike">
                <a:solidFill>
                  <a:srgbClr val="000000"/>
                </a:solidFill>
              </a:rPr>
            </a:br>
            <a:br>
              <a:rPr b="0" i="0" lang="en-CA" sz="1800" u="none" strike="noStrike">
                <a:solidFill>
                  <a:srgbClr val="000000"/>
                </a:solidFill>
              </a:rPr>
            </a:br>
            <a:r>
              <a:rPr b="0" i="0" lang="en-CA" sz="1800" u="none" strike="noStrike">
                <a:solidFill>
                  <a:srgbClr val="000000"/>
                </a:solidFill>
              </a:rPr>
              <a:t>Applied </a:t>
            </a:r>
            <a:r>
              <a:rPr b="1" i="0" lang="en-CA" sz="1800" u="none" strike="noStrike">
                <a:solidFill>
                  <a:srgbClr val="000000"/>
                </a:solidFill>
              </a:rPr>
              <a:t>TF-IDF</a:t>
            </a:r>
            <a:r>
              <a:rPr b="0" i="0" lang="en-CA" sz="1800" u="none" strike="noStrike">
                <a:solidFill>
                  <a:srgbClr val="000000"/>
                </a:solidFill>
              </a:rPr>
              <a:t> to transform textual data for machine learning models.</a:t>
            </a:r>
            <a:br>
              <a:rPr b="0" i="0" lang="en-CA" sz="5400" u="none" strike="noStrike">
                <a:solidFill>
                  <a:srgbClr val="000000"/>
                </a:solidFill>
              </a:rPr>
            </a:br>
            <a:endParaRPr sz="2000"/>
          </a:p>
        </p:txBody>
      </p:sp>
      <p:sp>
        <p:nvSpPr>
          <p:cNvPr id="275" name="Google Shape;275;p21"/>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76" name="Google Shape;276;p21"/>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id="277" name="Google Shape;277;p21"/>
          <p:cNvPicPr preferRelativeResize="0"/>
          <p:nvPr>
            <p:ph idx="1" type="body"/>
          </p:nvPr>
        </p:nvPicPr>
        <p:blipFill rotWithShape="1">
          <a:blip r:embed="rId3">
            <a:alphaModFix/>
          </a:blip>
          <a:srcRect b="0" l="0" r="0" t="0"/>
          <a:stretch/>
        </p:blipFill>
        <p:spPr>
          <a:xfrm>
            <a:off x="795874" y="2912004"/>
            <a:ext cx="6877035" cy="32432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2"/>
          <p:cNvSpPr txBox="1"/>
          <p:nvPr>
            <p:ph type="ctrTitle"/>
          </p:nvPr>
        </p:nvSpPr>
        <p:spPr>
          <a:xfrm>
            <a:off x="-81011" y="634618"/>
            <a:ext cx="8103600" cy="5145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br>
              <a:rPr b="0" i="0" lang="en-CA" sz="1000" u="none" strike="noStrike">
                <a:solidFill>
                  <a:srgbClr val="000000"/>
                </a:solidFill>
              </a:rPr>
            </a:br>
            <a:br>
              <a:rPr b="0" i="0" lang="en-CA" sz="1000" u="none" strike="noStrike">
                <a:solidFill>
                  <a:srgbClr val="000000"/>
                </a:solidFill>
              </a:rPr>
            </a:br>
            <a:br>
              <a:rPr b="0" i="0" lang="en-CA" sz="1000" u="none" strike="noStrike">
                <a:solidFill>
                  <a:srgbClr val="000000"/>
                </a:solidFill>
              </a:rPr>
            </a:br>
            <a:br>
              <a:rPr b="0" i="0" lang="en-CA" sz="1800" u="none" strike="noStrike">
                <a:solidFill>
                  <a:srgbClr val="000000"/>
                </a:solidFill>
              </a:rPr>
            </a:br>
            <a:br>
              <a:rPr b="0" i="0" lang="en-CA" u="none" strike="noStrike">
                <a:solidFill>
                  <a:srgbClr val="000000"/>
                </a:solidFill>
              </a:rPr>
            </a:br>
            <a:endParaRPr/>
          </a:p>
        </p:txBody>
      </p:sp>
      <p:sp>
        <p:nvSpPr>
          <p:cNvPr id="283" name="Google Shape;283;p22"/>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84" name="Google Shape;284;p22"/>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id="285" name="Google Shape;285;p22"/>
          <p:cNvPicPr preferRelativeResize="0"/>
          <p:nvPr/>
        </p:nvPicPr>
        <p:blipFill>
          <a:blip r:embed="rId3">
            <a:alphaModFix/>
          </a:blip>
          <a:stretch>
            <a:fillRect/>
          </a:stretch>
        </p:blipFill>
        <p:spPr>
          <a:xfrm>
            <a:off x="1320625" y="152400"/>
            <a:ext cx="6807550" cy="6368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3"/>
          <p:cNvSpPr txBox="1"/>
          <p:nvPr>
            <p:ph type="title"/>
          </p:nvPr>
        </p:nvSpPr>
        <p:spPr>
          <a:xfrm>
            <a:off x="349591" y="26114"/>
            <a:ext cx="8444818" cy="528956"/>
          </a:xfrm>
          <a:prstGeom prst="rect">
            <a:avLst/>
          </a:prstGeom>
          <a:noFill/>
          <a:ln>
            <a:noFill/>
          </a:ln>
        </p:spPr>
        <p:txBody>
          <a:bodyPr anchorCtr="0" anchor="t" bIns="45700" lIns="91425" spcFirstLastPara="1" rIns="91425" wrap="square" tIns="45700">
            <a:noAutofit/>
          </a:bodyPr>
          <a:lstStyle/>
          <a:p>
            <a:pPr indent="0" lvl="0" marL="0" rtl="0" algn="l">
              <a:lnSpc>
                <a:spcPct val="110833"/>
              </a:lnSpc>
              <a:spcBef>
                <a:spcPts val="0"/>
              </a:spcBef>
              <a:spcAft>
                <a:spcPts val="0"/>
              </a:spcAft>
              <a:buClr>
                <a:srgbClr val="000000"/>
              </a:buClr>
              <a:buSzPts val="2400"/>
              <a:buFont typeface="Arial"/>
              <a:buNone/>
            </a:pPr>
            <a:r>
              <a:rPr b="1" i="0" lang="en-CA" sz="2400" u="none" strike="noStrike">
                <a:solidFill>
                  <a:srgbClr val="000000"/>
                </a:solidFill>
              </a:rPr>
              <a:t>Memory Consumption Analysis</a:t>
            </a:r>
            <a:endParaRPr sz="2400"/>
          </a:p>
        </p:txBody>
      </p:sp>
      <p:sp>
        <p:nvSpPr>
          <p:cNvPr id="291" name="Google Shape;291;p23"/>
          <p:cNvSpPr txBox="1"/>
          <p:nvPr>
            <p:ph idx="1" type="body"/>
          </p:nvPr>
        </p:nvSpPr>
        <p:spPr>
          <a:xfrm>
            <a:off x="365568" y="714694"/>
            <a:ext cx="8444818" cy="497012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00"/>
              <a:buNone/>
            </a:pPr>
            <a:r>
              <a:rPr b="1" i="0" lang="en-CA" sz="2400" u="none" strike="noStrike">
                <a:solidFill>
                  <a:srgbClr val="003EC5"/>
                </a:solidFill>
              </a:rPr>
              <a:t>Objective</a:t>
            </a:r>
            <a:endParaRPr b="0" i="0" sz="1200" u="none" strike="noStrike">
              <a:solidFill>
                <a:srgbClr val="000000"/>
              </a:solidFill>
            </a:endParaRPr>
          </a:p>
          <a:p>
            <a:pPr indent="0" lvl="0" marL="0" rtl="0" algn="l">
              <a:spcBef>
                <a:spcPts val="320"/>
              </a:spcBef>
              <a:spcAft>
                <a:spcPts val="0"/>
              </a:spcAft>
              <a:buSzPts val="1600"/>
              <a:buNone/>
            </a:pPr>
            <a:r>
              <a:rPr b="0" i="0" lang="en-CA" sz="1600" u="none" strike="noStrike">
                <a:solidFill>
                  <a:srgbClr val="000000"/>
                </a:solidFill>
              </a:rPr>
              <a:t>To evaluate and </a:t>
            </a:r>
            <a:r>
              <a:rPr b="0" i="0" lang="en-CA" sz="1600" u="none" strike="noStrike">
                <a:solidFill>
                  <a:srgbClr val="00B050"/>
                </a:solidFill>
              </a:rPr>
              <a:t>compare memory usage </a:t>
            </a:r>
            <a:r>
              <a:rPr b="0" i="0" lang="en-CA" sz="1600" u="none" strike="noStrike">
                <a:solidFill>
                  <a:srgbClr val="000000"/>
                </a:solidFill>
              </a:rPr>
              <a:t>across models used in analyzing customer sentiment and forecasting future trends, ensuring optimal selection for Edmonton restaurants near tourist spots.</a:t>
            </a:r>
            <a:endParaRPr/>
          </a:p>
          <a:p>
            <a:pPr indent="0" lvl="0" marL="0" rtl="0" algn="l">
              <a:spcBef>
                <a:spcPts val="360"/>
              </a:spcBef>
              <a:spcAft>
                <a:spcPts val="0"/>
              </a:spcAft>
              <a:buSzPts val="1800"/>
              <a:buNone/>
            </a:pPr>
            <a:r>
              <a:t/>
            </a:r>
            <a:endParaRPr b="0" i="0" sz="1800" u="none" strike="noStrike">
              <a:solidFill>
                <a:srgbClr val="000000"/>
              </a:solidFill>
            </a:endParaRPr>
          </a:p>
          <a:p>
            <a:pPr indent="-71650" lvl="0" marL="230400" rtl="0" algn="l">
              <a:spcBef>
                <a:spcPts val="500"/>
              </a:spcBef>
              <a:spcAft>
                <a:spcPts val="0"/>
              </a:spcAft>
              <a:buClr>
                <a:schemeClr val="dk1"/>
              </a:buClr>
              <a:buSzPts val="2500"/>
              <a:buNone/>
            </a:pPr>
            <a:r>
              <a:t/>
            </a:r>
            <a:endParaRPr/>
          </a:p>
        </p:txBody>
      </p:sp>
      <p:sp>
        <p:nvSpPr>
          <p:cNvPr id="292" name="Google Shape;292;p23"/>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293" name="Google Shape;293;p23"/>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id="294" name="Google Shape;294;p23"/>
          <p:cNvPicPr preferRelativeResize="0"/>
          <p:nvPr/>
        </p:nvPicPr>
        <p:blipFill rotWithShape="1">
          <a:blip r:embed="rId3">
            <a:alphaModFix/>
          </a:blip>
          <a:srcRect b="0" l="0" r="0" t="0"/>
          <a:stretch/>
        </p:blipFill>
        <p:spPr>
          <a:xfrm>
            <a:off x="365568" y="1857375"/>
            <a:ext cx="7772400" cy="36718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133000"/>
              </a:lnSpc>
              <a:spcBef>
                <a:spcPts val="0"/>
              </a:spcBef>
              <a:spcAft>
                <a:spcPts val="0"/>
              </a:spcAft>
              <a:buClr>
                <a:srgbClr val="000000"/>
              </a:buClr>
              <a:buSzPts val="2000"/>
              <a:buFont typeface="Arial"/>
              <a:buNone/>
            </a:pPr>
            <a:r>
              <a:rPr b="1" i="0" lang="en-CA" sz="2000" u="none" strike="noStrike">
                <a:solidFill>
                  <a:srgbClr val="000000"/>
                </a:solidFill>
              </a:rPr>
              <a:t>Memory Usage Comparison Across Sentiment and Forecasting Models</a:t>
            </a:r>
            <a:endParaRPr sz="2000"/>
          </a:p>
        </p:txBody>
      </p:sp>
      <p:sp>
        <p:nvSpPr>
          <p:cNvPr id="300" name="Google Shape;300;p24"/>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301" name="Google Shape;301;p24"/>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descr="A graph of blue rectangular objects&#10;&#10;Description automatically generated" id="302" name="Google Shape;302;p24"/>
          <p:cNvPicPr preferRelativeResize="0"/>
          <p:nvPr>
            <p:ph idx="1" type="body"/>
          </p:nvPr>
        </p:nvPicPr>
        <p:blipFill rotWithShape="1">
          <a:blip r:embed="rId3">
            <a:alphaModFix/>
          </a:blip>
          <a:srcRect b="0" l="0" r="0" t="0"/>
          <a:stretch/>
        </p:blipFill>
        <p:spPr>
          <a:xfrm>
            <a:off x="0" y="1462263"/>
            <a:ext cx="9015413" cy="43543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5"/>
          <p:cNvSpPr txBox="1"/>
          <p:nvPr>
            <p:ph type="title"/>
          </p:nvPr>
        </p:nvSpPr>
        <p:spPr>
          <a:xfrm>
            <a:off x="365568" y="392415"/>
            <a:ext cx="8444818" cy="664860"/>
          </a:xfrm>
          <a:prstGeom prst="rect">
            <a:avLst/>
          </a:prstGeom>
          <a:noFill/>
          <a:ln>
            <a:noFill/>
          </a:ln>
        </p:spPr>
        <p:txBody>
          <a:bodyPr anchorCtr="0" anchor="t" bIns="45700" lIns="91425" spcFirstLastPara="1" rIns="91425" wrap="square" tIns="45700">
            <a:noAutofit/>
          </a:bodyPr>
          <a:lstStyle/>
          <a:p>
            <a:pPr indent="0" lvl="0" marL="0" rtl="0" algn="l">
              <a:lnSpc>
                <a:spcPct val="133000"/>
              </a:lnSpc>
              <a:spcBef>
                <a:spcPts val="0"/>
              </a:spcBef>
              <a:spcAft>
                <a:spcPts val="0"/>
              </a:spcAft>
              <a:buClr>
                <a:srgbClr val="000000"/>
              </a:buClr>
              <a:buSzPts val="2000"/>
              <a:buFont typeface="Arial"/>
              <a:buNone/>
            </a:pPr>
            <a:r>
              <a:rPr i="0" lang="en-CA" sz="2000" u="none" strike="noStrike">
                <a:solidFill>
                  <a:srgbClr val="000000"/>
                </a:solidFill>
              </a:rPr>
              <a:t>Why Is This Analysis Beneficial?</a:t>
            </a:r>
            <a:endParaRPr sz="2000"/>
          </a:p>
        </p:txBody>
      </p:sp>
      <p:sp>
        <p:nvSpPr>
          <p:cNvPr id="308" name="Google Shape;308;p25"/>
          <p:cNvSpPr txBox="1"/>
          <p:nvPr>
            <p:ph idx="1" type="body"/>
          </p:nvPr>
        </p:nvSpPr>
        <p:spPr>
          <a:xfrm>
            <a:off x="222693" y="1357313"/>
            <a:ext cx="8444818" cy="4486274"/>
          </a:xfrm>
          <a:prstGeom prst="rect">
            <a:avLst/>
          </a:prstGeom>
          <a:noFill/>
          <a:ln>
            <a:noFill/>
          </a:ln>
        </p:spPr>
        <p:txBody>
          <a:bodyPr anchorCtr="0" anchor="t" bIns="45700" lIns="91425" spcFirstLastPara="1" rIns="91425" wrap="square" tIns="45700">
            <a:normAutofit/>
          </a:bodyPr>
          <a:lstStyle/>
          <a:p>
            <a:pPr indent="-230400" lvl="0" marL="230400" rtl="0" algn="l">
              <a:spcBef>
                <a:spcPts val="0"/>
              </a:spcBef>
              <a:spcAft>
                <a:spcPts val="0"/>
              </a:spcAft>
              <a:buClr>
                <a:schemeClr val="dk1"/>
              </a:buClr>
              <a:buSzPts val="1800"/>
              <a:buChar char="•"/>
            </a:pPr>
            <a:r>
              <a:rPr b="1" i="0" lang="en-CA" sz="1800" u="none" strike="noStrike">
                <a:solidFill>
                  <a:srgbClr val="2F6CFF"/>
                </a:solidFill>
              </a:rPr>
              <a:t>Resource Optimization:</a:t>
            </a:r>
            <a:endParaRPr/>
          </a:p>
          <a:p>
            <a:pPr indent="0" lvl="0" marL="0" rtl="0" algn="l">
              <a:spcBef>
                <a:spcPts val="360"/>
              </a:spcBef>
              <a:spcAft>
                <a:spcPts val="0"/>
              </a:spcAft>
              <a:buSzPts val="1800"/>
              <a:buNone/>
            </a:pPr>
            <a:r>
              <a:rPr b="0" i="0" lang="en-CA" sz="1800" u="none" strike="noStrike">
                <a:solidFill>
                  <a:srgbClr val="000000"/>
                </a:solidFill>
              </a:rPr>
              <a:t>Helps determine the most computationally efficient model for deployment based on available system resources.</a:t>
            </a:r>
            <a:endParaRPr/>
          </a:p>
          <a:p>
            <a:pPr indent="-116100" lvl="0" marL="230400" rtl="0" algn="l">
              <a:spcBef>
                <a:spcPts val="360"/>
              </a:spcBef>
              <a:spcAft>
                <a:spcPts val="0"/>
              </a:spcAft>
              <a:buClr>
                <a:schemeClr val="dk1"/>
              </a:buClr>
              <a:buSzPts val="1800"/>
              <a:buNone/>
            </a:pPr>
            <a:r>
              <a:t/>
            </a:r>
            <a:endParaRPr b="0" i="0" sz="1800" u="none" strike="noStrike">
              <a:solidFill>
                <a:srgbClr val="000000"/>
              </a:solidFill>
            </a:endParaRPr>
          </a:p>
          <a:p>
            <a:pPr indent="-230400" lvl="0" marL="230400" rtl="0" algn="l">
              <a:spcBef>
                <a:spcPts val="360"/>
              </a:spcBef>
              <a:spcAft>
                <a:spcPts val="0"/>
              </a:spcAft>
              <a:buClr>
                <a:schemeClr val="dk1"/>
              </a:buClr>
              <a:buSzPts val="1800"/>
              <a:buChar char="•"/>
            </a:pPr>
            <a:r>
              <a:rPr b="1" i="0" lang="en-CA" sz="1800" u="none" strike="noStrike">
                <a:solidFill>
                  <a:srgbClr val="2F6CFF"/>
                </a:solidFill>
              </a:rPr>
              <a:t>Model Selection:</a:t>
            </a:r>
            <a:endParaRPr/>
          </a:p>
          <a:p>
            <a:pPr indent="0" lvl="0" marL="0" rtl="0" algn="l">
              <a:spcBef>
                <a:spcPts val="360"/>
              </a:spcBef>
              <a:spcAft>
                <a:spcPts val="0"/>
              </a:spcAft>
              <a:buSzPts val="1800"/>
              <a:buNone/>
            </a:pPr>
            <a:r>
              <a:rPr b="0" i="0" lang="en-CA" sz="1800" u="none" strike="noStrike">
                <a:solidFill>
                  <a:srgbClr val="000000"/>
                </a:solidFill>
              </a:rPr>
              <a:t>Guides stakeholders in choosing models aligned with project goals (e.g., detailed analysis, real-time applications, forecasting).</a:t>
            </a:r>
            <a:endParaRPr/>
          </a:p>
          <a:p>
            <a:pPr indent="-71650" lvl="0" marL="230400" rtl="0" algn="l">
              <a:spcBef>
                <a:spcPts val="500"/>
              </a:spcBef>
              <a:spcAft>
                <a:spcPts val="0"/>
              </a:spcAft>
              <a:buClr>
                <a:schemeClr val="dk1"/>
              </a:buClr>
              <a:buSzPts val="2500"/>
              <a:buNone/>
            </a:pPr>
            <a:r>
              <a:t/>
            </a:r>
            <a:endParaRPr/>
          </a:p>
          <a:p>
            <a:pPr indent="-230400" lvl="0" marL="230400" rtl="0" algn="l">
              <a:spcBef>
                <a:spcPts val="360"/>
              </a:spcBef>
              <a:spcAft>
                <a:spcPts val="0"/>
              </a:spcAft>
              <a:buClr>
                <a:schemeClr val="dk1"/>
              </a:buClr>
              <a:buSzPts val="1800"/>
              <a:buChar char="•"/>
            </a:pPr>
            <a:r>
              <a:rPr b="1" i="0" lang="en-CA" sz="1800" u="none" strike="noStrike">
                <a:solidFill>
                  <a:srgbClr val="2F6CFF"/>
                </a:solidFill>
              </a:rPr>
              <a:t>Strategic Insights:</a:t>
            </a:r>
            <a:endParaRPr/>
          </a:p>
          <a:p>
            <a:pPr indent="0" lvl="0" marL="0" rtl="0" algn="l">
              <a:spcBef>
                <a:spcPts val="360"/>
              </a:spcBef>
              <a:spcAft>
                <a:spcPts val="0"/>
              </a:spcAft>
              <a:buSzPts val="1800"/>
              <a:buNone/>
            </a:pPr>
            <a:r>
              <a:rPr b="0" i="0" lang="en-CA" sz="1800" u="none" strike="noStrike">
                <a:solidFill>
                  <a:srgbClr val="000000"/>
                </a:solidFill>
              </a:rPr>
              <a:t>Facilitates balanced decision-making between computational requirements and accuracy needs.</a:t>
            </a:r>
            <a:endParaRPr/>
          </a:p>
          <a:p>
            <a:pPr indent="-71650" lvl="0" marL="230400" rtl="0" algn="l">
              <a:spcBef>
                <a:spcPts val="500"/>
              </a:spcBef>
              <a:spcAft>
                <a:spcPts val="0"/>
              </a:spcAft>
              <a:buClr>
                <a:schemeClr val="dk1"/>
              </a:buClr>
              <a:buSzPts val="2500"/>
              <a:buNone/>
            </a:pPr>
            <a:r>
              <a:t/>
            </a:r>
            <a:endParaRPr/>
          </a:p>
        </p:txBody>
      </p:sp>
      <p:sp>
        <p:nvSpPr>
          <p:cNvPr id="309" name="Google Shape;309;p25"/>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310" name="Google Shape;310;p25"/>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6"/>
          <p:cNvSpPr txBox="1"/>
          <p:nvPr>
            <p:ph type="title"/>
          </p:nvPr>
        </p:nvSpPr>
        <p:spPr>
          <a:xfrm>
            <a:off x="365568" y="128589"/>
            <a:ext cx="8444818" cy="1171574"/>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rgbClr val="000000"/>
              </a:buClr>
              <a:buSzPts val="2400"/>
              <a:buFont typeface="Times New Roman"/>
              <a:buNone/>
            </a:pPr>
            <a:r>
              <a:rPr b="1" i="0" lang="en-CA" sz="2400" u="none" strike="noStrike">
                <a:solidFill>
                  <a:srgbClr val="000000"/>
                </a:solidFill>
                <a:latin typeface="Times New Roman"/>
                <a:ea typeface="Times New Roman"/>
                <a:cs typeface="Times New Roman"/>
                <a:sym typeface="Times New Roman"/>
              </a:rPr>
              <a:t>Conclusion</a:t>
            </a:r>
            <a:br>
              <a:rPr b="1" i="0" lang="en-CA" sz="2400" u="none" strike="noStrike">
                <a:solidFill>
                  <a:srgbClr val="000000"/>
                </a:solidFill>
                <a:latin typeface="Times New Roman"/>
                <a:ea typeface="Times New Roman"/>
                <a:cs typeface="Times New Roman"/>
                <a:sym typeface="Times New Roman"/>
              </a:rPr>
            </a:br>
            <a:br>
              <a:rPr b="1" i="0" lang="en-CA" u="none" strike="noStrike">
                <a:solidFill>
                  <a:srgbClr val="000000"/>
                </a:solidFill>
                <a:latin typeface="Times New Roman"/>
                <a:ea typeface="Times New Roman"/>
                <a:cs typeface="Times New Roman"/>
                <a:sym typeface="Times New Roman"/>
              </a:rPr>
            </a:br>
            <a:r>
              <a:rPr b="0" i="0" lang="en-CA" sz="1800" u="none" strike="noStrike">
                <a:solidFill>
                  <a:srgbClr val="000000"/>
                </a:solidFill>
                <a:latin typeface="Times New Roman"/>
                <a:ea typeface="Times New Roman"/>
                <a:cs typeface="Times New Roman"/>
                <a:sym typeface="Times New Roman"/>
              </a:rPr>
              <a:t>This study bridges gaps in sentiment analysis and forecasting research by integrating:</a:t>
            </a:r>
            <a:br>
              <a:rPr b="0" i="0" lang="en-CA" u="none" strike="noStrike">
                <a:solidFill>
                  <a:srgbClr val="000000"/>
                </a:solidFill>
              </a:rPr>
            </a:br>
            <a:endParaRPr/>
          </a:p>
        </p:txBody>
      </p:sp>
      <p:sp>
        <p:nvSpPr>
          <p:cNvPr id="316" name="Google Shape;316;p26"/>
          <p:cNvSpPr txBox="1"/>
          <p:nvPr>
            <p:ph idx="1" type="body"/>
          </p:nvPr>
        </p:nvSpPr>
        <p:spPr>
          <a:xfrm>
            <a:off x="365568" y="1300163"/>
            <a:ext cx="8444818" cy="4855104"/>
          </a:xfrm>
          <a:prstGeom prst="rect">
            <a:avLst/>
          </a:prstGeom>
          <a:noFill/>
          <a:ln>
            <a:noFill/>
          </a:ln>
        </p:spPr>
        <p:txBody>
          <a:bodyPr anchorCtr="0" anchor="t" bIns="45700" lIns="91425" spcFirstLastPara="1" rIns="91425" wrap="square" tIns="45700">
            <a:normAutofit fontScale="85000" lnSpcReduction="10000"/>
          </a:bodyPr>
          <a:lstStyle/>
          <a:p>
            <a:pPr indent="-230400" lvl="0" marL="230400" rtl="0" algn="l">
              <a:lnSpc>
                <a:spcPct val="200000"/>
              </a:lnSpc>
              <a:spcBef>
                <a:spcPts val="0"/>
              </a:spcBef>
              <a:spcAft>
                <a:spcPts val="0"/>
              </a:spcAft>
              <a:buSzPct val="100000"/>
              <a:buChar char="•"/>
            </a:pPr>
            <a:r>
              <a:rPr b="1" lang="en-CA" sz="1700">
                <a:solidFill>
                  <a:srgbClr val="2F6CFF"/>
                </a:solidFill>
                <a:latin typeface="Helvetica Neue"/>
                <a:ea typeface="Helvetica Neue"/>
                <a:cs typeface="Helvetica Neue"/>
                <a:sym typeface="Helvetica Neue"/>
              </a:rPr>
              <a:t>Advanced Techniques</a:t>
            </a:r>
            <a:endParaRPr sz="1700">
              <a:solidFill>
                <a:srgbClr val="2F6CFF"/>
              </a:solidFill>
              <a:latin typeface="Helvetica Neue"/>
              <a:ea typeface="Helvetica Neue"/>
              <a:cs typeface="Helvetica Neue"/>
              <a:sym typeface="Helvetica Neue"/>
            </a:endParaRPr>
          </a:p>
          <a:p>
            <a:pPr indent="0" lvl="0" marL="0" rtl="0" algn="l">
              <a:lnSpc>
                <a:spcPct val="200000"/>
              </a:lnSpc>
              <a:spcBef>
                <a:spcPts val="439"/>
              </a:spcBef>
              <a:spcAft>
                <a:spcPts val="0"/>
              </a:spcAft>
              <a:buSzPct val="100000"/>
              <a:buNone/>
            </a:pPr>
            <a:r>
              <a:rPr b="1" lang="en-CA" sz="1700">
                <a:latin typeface="Helvetica Neue"/>
                <a:ea typeface="Helvetica Neue"/>
                <a:cs typeface="Helvetica Neue"/>
                <a:sym typeface="Helvetica Neue"/>
              </a:rPr>
              <a:t>NLP Models</a:t>
            </a:r>
            <a:r>
              <a:rPr lang="en-CA" sz="1700">
                <a:latin typeface="Helvetica Neue"/>
                <a:ea typeface="Helvetica Neue"/>
                <a:cs typeface="Helvetica Neue"/>
                <a:sym typeface="Helvetica Neue"/>
              </a:rPr>
              <a:t>: BERT, VADER, and TextBlob for nuanced sentiment analysis.</a:t>
            </a:r>
            <a:endParaRPr/>
          </a:p>
          <a:p>
            <a:pPr indent="0" lvl="0" marL="0" rtl="0" algn="l">
              <a:lnSpc>
                <a:spcPct val="200000"/>
              </a:lnSpc>
              <a:spcBef>
                <a:spcPts val="289"/>
              </a:spcBef>
              <a:spcAft>
                <a:spcPts val="0"/>
              </a:spcAft>
              <a:buSzPct val="100000"/>
              <a:buNone/>
            </a:pPr>
            <a:r>
              <a:rPr b="1" lang="en-CA" sz="1700">
                <a:latin typeface="Helvetica Neue"/>
                <a:ea typeface="Helvetica Neue"/>
                <a:cs typeface="Helvetica Neue"/>
                <a:sym typeface="Helvetica Neue"/>
              </a:rPr>
              <a:t>Machine Learning</a:t>
            </a:r>
            <a:r>
              <a:rPr lang="en-CA" sz="1700">
                <a:latin typeface="Helvetica Neue"/>
                <a:ea typeface="Helvetica Neue"/>
                <a:cs typeface="Helvetica Neue"/>
                <a:sym typeface="Helvetica Neue"/>
              </a:rPr>
              <a:t>: Random Forest to identify key drivers of ratings.</a:t>
            </a:r>
            <a:endParaRPr/>
          </a:p>
          <a:p>
            <a:pPr indent="-138642" lvl="0" marL="230400" rtl="0" algn="l">
              <a:lnSpc>
                <a:spcPct val="200000"/>
              </a:lnSpc>
              <a:spcBef>
                <a:spcPts val="289"/>
              </a:spcBef>
              <a:spcAft>
                <a:spcPts val="0"/>
              </a:spcAft>
              <a:buSzPct val="100000"/>
              <a:buFont typeface="Arial"/>
              <a:buNone/>
            </a:pPr>
            <a:r>
              <a:t/>
            </a:r>
            <a:endParaRPr sz="1700">
              <a:latin typeface="Helvetica Neue"/>
              <a:ea typeface="Helvetica Neue"/>
              <a:cs typeface="Helvetica Neue"/>
              <a:sym typeface="Helvetica Neue"/>
            </a:endParaRPr>
          </a:p>
          <a:p>
            <a:pPr indent="-230400" lvl="0" marL="230400" rtl="0" algn="l">
              <a:lnSpc>
                <a:spcPct val="200000"/>
              </a:lnSpc>
              <a:spcBef>
                <a:spcPts val="289"/>
              </a:spcBef>
              <a:spcAft>
                <a:spcPts val="0"/>
              </a:spcAft>
              <a:buSzPct val="100000"/>
              <a:buChar char="•"/>
            </a:pPr>
            <a:r>
              <a:rPr b="1" lang="en-CA" sz="1700">
                <a:solidFill>
                  <a:srgbClr val="2F6CFF"/>
                </a:solidFill>
                <a:latin typeface="Helvetica Neue"/>
                <a:ea typeface="Helvetica Neue"/>
                <a:cs typeface="Helvetica Neue"/>
                <a:sym typeface="Helvetica Neue"/>
              </a:rPr>
              <a:t>Location-Based Insights</a:t>
            </a:r>
            <a:endParaRPr sz="1700">
              <a:solidFill>
                <a:srgbClr val="2F6CFF"/>
              </a:solidFill>
              <a:latin typeface="Helvetica Neue"/>
              <a:ea typeface="Helvetica Neue"/>
              <a:cs typeface="Helvetica Neue"/>
              <a:sym typeface="Helvetica Neue"/>
            </a:endParaRPr>
          </a:p>
          <a:p>
            <a:pPr indent="0" lvl="0" marL="0" rtl="0" algn="l">
              <a:lnSpc>
                <a:spcPct val="200000"/>
              </a:lnSpc>
              <a:spcBef>
                <a:spcPts val="439"/>
              </a:spcBef>
              <a:spcAft>
                <a:spcPts val="0"/>
              </a:spcAft>
              <a:buSzPct val="100000"/>
              <a:buNone/>
            </a:pPr>
            <a:r>
              <a:rPr lang="en-CA" sz="1700">
                <a:latin typeface="Helvetica Neue"/>
                <a:ea typeface="Helvetica Neue"/>
                <a:cs typeface="Helvetica Neue"/>
                <a:sym typeface="Helvetica Neue"/>
              </a:rPr>
              <a:t>Developed </a:t>
            </a:r>
            <a:r>
              <a:rPr lang="en-CA" sz="1700">
                <a:solidFill>
                  <a:srgbClr val="FF0000"/>
                </a:solidFill>
                <a:latin typeface="Helvetica Neue"/>
                <a:ea typeface="Helvetica Neue"/>
                <a:cs typeface="Helvetica Neue"/>
                <a:sym typeface="Helvetica Neue"/>
              </a:rPr>
              <a:t>higher_stars_near_attractions </a:t>
            </a:r>
            <a:r>
              <a:rPr lang="en-CA" sz="1700">
                <a:latin typeface="Helvetica Neue"/>
                <a:ea typeface="Helvetica Neue"/>
                <a:cs typeface="Helvetica Neue"/>
                <a:sym typeface="Helvetica Neue"/>
              </a:rPr>
              <a:t>to analyze proximity effects on customer sentiment</a:t>
            </a:r>
            <a:endParaRPr/>
          </a:p>
          <a:p>
            <a:pPr indent="0" lvl="0" marL="0" rtl="0" algn="l">
              <a:lnSpc>
                <a:spcPct val="200000"/>
              </a:lnSpc>
              <a:spcBef>
                <a:spcPts val="289"/>
              </a:spcBef>
              <a:spcAft>
                <a:spcPts val="0"/>
              </a:spcAft>
              <a:buSzPct val="100000"/>
              <a:buNone/>
            </a:pPr>
            <a:r>
              <a:t/>
            </a:r>
            <a:endParaRPr sz="1700">
              <a:latin typeface="Helvetica Neue"/>
              <a:ea typeface="Helvetica Neue"/>
              <a:cs typeface="Helvetica Neue"/>
              <a:sym typeface="Helvetica Neue"/>
            </a:endParaRPr>
          </a:p>
          <a:p>
            <a:pPr indent="-230400" lvl="0" marL="230400" rtl="0" algn="l">
              <a:lnSpc>
                <a:spcPct val="200000"/>
              </a:lnSpc>
              <a:spcBef>
                <a:spcPts val="289"/>
              </a:spcBef>
              <a:spcAft>
                <a:spcPts val="0"/>
              </a:spcAft>
              <a:buSzPct val="100000"/>
              <a:buChar char="•"/>
            </a:pPr>
            <a:r>
              <a:rPr b="1" lang="en-CA" sz="1700">
                <a:solidFill>
                  <a:srgbClr val="2F6CFF"/>
                </a:solidFill>
                <a:latin typeface="Helvetica Neue"/>
                <a:ea typeface="Helvetica Neue"/>
                <a:cs typeface="Helvetica Neue"/>
                <a:sym typeface="Helvetica Neue"/>
              </a:rPr>
              <a:t>Temporal and Statistical Analysis</a:t>
            </a:r>
            <a:endParaRPr sz="1700">
              <a:solidFill>
                <a:srgbClr val="2F6CFF"/>
              </a:solidFill>
              <a:latin typeface="Helvetica Neue"/>
              <a:ea typeface="Helvetica Neue"/>
              <a:cs typeface="Helvetica Neue"/>
              <a:sym typeface="Helvetica Neue"/>
            </a:endParaRPr>
          </a:p>
          <a:p>
            <a:pPr indent="0" lvl="0" marL="0" rtl="0" algn="l">
              <a:lnSpc>
                <a:spcPct val="200000"/>
              </a:lnSpc>
              <a:spcBef>
                <a:spcPts val="439"/>
              </a:spcBef>
              <a:spcAft>
                <a:spcPts val="0"/>
              </a:spcAft>
              <a:buSzPct val="100000"/>
              <a:buNone/>
            </a:pPr>
            <a:r>
              <a:rPr b="1" lang="en-CA" sz="1700">
                <a:latin typeface="Helvetica Neue"/>
                <a:ea typeface="Helvetica Neue"/>
                <a:cs typeface="Helvetica Neue"/>
                <a:sym typeface="Helvetica Neue"/>
              </a:rPr>
              <a:t>Time-Series Models</a:t>
            </a:r>
            <a:r>
              <a:rPr lang="en-CA" sz="1700">
                <a:latin typeface="Helvetica Neue"/>
                <a:ea typeface="Helvetica Neue"/>
                <a:cs typeface="Helvetica Neue"/>
                <a:sym typeface="Helvetica Neue"/>
              </a:rPr>
              <a:t>: ARIMA, SARIMA, Prophet to forecast sentiment trends.</a:t>
            </a:r>
            <a:endParaRPr/>
          </a:p>
          <a:p>
            <a:pPr indent="0" lvl="0" marL="0" rtl="0" algn="l">
              <a:lnSpc>
                <a:spcPct val="200000"/>
              </a:lnSpc>
              <a:spcBef>
                <a:spcPts val="289"/>
              </a:spcBef>
              <a:spcAft>
                <a:spcPts val="0"/>
              </a:spcAft>
              <a:buSzPct val="100000"/>
              <a:buNone/>
            </a:pPr>
            <a:r>
              <a:rPr b="1" lang="en-CA" sz="1700">
                <a:latin typeface="Helvetica Neue"/>
                <a:ea typeface="Helvetica Neue"/>
                <a:cs typeface="Helvetica Neue"/>
                <a:sym typeface="Helvetica Neue"/>
              </a:rPr>
              <a:t>Statistical Tests</a:t>
            </a:r>
            <a:r>
              <a:rPr lang="en-CA" sz="1700">
                <a:latin typeface="Helvetica Neue"/>
                <a:ea typeface="Helvetica Neue"/>
                <a:cs typeface="Helvetica Neue"/>
                <a:sym typeface="Helvetica Neue"/>
              </a:rPr>
              <a:t>: Pearson, Spearman, and Chi-square to analyze location-sentiment relationships.</a:t>
            </a:r>
            <a:endParaRPr/>
          </a:p>
          <a:p>
            <a:pPr indent="-95462" lvl="0" marL="230400" rtl="0" algn="l">
              <a:spcBef>
                <a:spcPts val="425"/>
              </a:spcBef>
              <a:spcAft>
                <a:spcPts val="0"/>
              </a:spcAft>
              <a:buClr>
                <a:schemeClr val="dk1"/>
              </a:buClr>
              <a:buSzPct val="100000"/>
              <a:buNone/>
            </a:pPr>
            <a:r>
              <a:t/>
            </a:r>
            <a:endParaRPr/>
          </a:p>
        </p:txBody>
      </p:sp>
      <p:sp>
        <p:nvSpPr>
          <p:cNvPr id="317" name="Google Shape;317;p26"/>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318" name="Google Shape;318;p26"/>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7"/>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rgbClr val="000000"/>
              </a:buClr>
              <a:buSzPts val="2800"/>
              <a:buFont typeface="Arial"/>
              <a:buNone/>
            </a:pPr>
            <a:r>
              <a:rPr b="1" i="0" lang="en-CA" u="none" strike="noStrike">
                <a:solidFill>
                  <a:srgbClr val="000000"/>
                </a:solidFill>
              </a:rPr>
              <a:t>Actionable Insights and Recommendations</a:t>
            </a:r>
            <a:endParaRPr/>
          </a:p>
        </p:txBody>
      </p:sp>
      <p:sp>
        <p:nvSpPr>
          <p:cNvPr id="324" name="Google Shape;324;p27"/>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p>
            <a:pPr indent="-71650" lvl="0" marL="230400" rtl="0" algn="l">
              <a:spcBef>
                <a:spcPts val="0"/>
              </a:spcBef>
              <a:spcAft>
                <a:spcPts val="0"/>
              </a:spcAft>
              <a:buClr>
                <a:schemeClr val="dk1"/>
              </a:buClr>
              <a:buSzPts val="2500"/>
              <a:buNone/>
            </a:pPr>
            <a:r>
              <a:t/>
            </a:r>
            <a:endParaRPr/>
          </a:p>
          <a:p>
            <a:pPr indent="-230400" lvl="0" marL="230400" rtl="0" algn="l">
              <a:spcBef>
                <a:spcPts val="360"/>
              </a:spcBef>
              <a:spcAft>
                <a:spcPts val="0"/>
              </a:spcAft>
              <a:buClr>
                <a:schemeClr val="dk1"/>
              </a:buClr>
              <a:buSzPts val="1800"/>
              <a:buChar char="•"/>
            </a:pPr>
            <a:r>
              <a:rPr lang="en-CA" sz="1800">
                <a:solidFill>
                  <a:srgbClr val="0070C0"/>
                </a:solidFill>
              </a:rPr>
              <a:t>This project provides actionable insights for restaurant managers and tourism stakeholders.</a:t>
            </a:r>
            <a:endParaRPr/>
          </a:p>
          <a:p>
            <a:pPr indent="-116100" lvl="0" marL="230400" rtl="0" algn="l">
              <a:spcBef>
                <a:spcPts val="360"/>
              </a:spcBef>
              <a:spcAft>
                <a:spcPts val="0"/>
              </a:spcAft>
              <a:buClr>
                <a:schemeClr val="dk1"/>
              </a:buClr>
              <a:buSzPts val="1800"/>
              <a:buNone/>
            </a:pPr>
            <a:r>
              <a:t/>
            </a:r>
            <a:endParaRPr sz="1800"/>
          </a:p>
          <a:p>
            <a:pPr indent="-116100" lvl="0" marL="230400" rtl="0" algn="l">
              <a:spcBef>
                <a:spcPts val="360"/>
              </a:spcBef>
              <a:spcAft>
                <a:spcPts val="0"/>
              </a:spcAft>
              <a:buClr>
                <a:schemeClr val="dk1"/>
              </a:buClr>
              <a:buSzPts val="1800"/>
              <a:buNone/>
            </a:pPr>
            <a:r>
              <a:t/>
            </a:r>
            <a:endParaRPr sz="1800"/>
          </a:p>
          <a:p>
            <a:pPr indent="-230400" lvl="0" marL="230400" rtl="0" algn="l">
              <a:spcBef>
                <a:spcPts val="360"/>
              </a:spcBef>
              <a:spcAft>
                <a:spcPts val="0"/>
              </a:spcAft>
              <a:buClr>
                <a:schemeClr val="dk1"/>
              </a:buClr>
              <a:buSzPts val="1800"/>
              <a:buChar char="•"/>
            </a:pPr>
            <a:r>
              <a:rPr lang="en-CA" sz="1800">
                <a:solidFill>
                  <a:srgbClr val="0070C0"/>
                </a:solidFill>
              </a:rPr>
              <a:t>Proximity to attractions significantly influences customer sentiment and ratings.</a:t>
            </a:r>
            <a:endParaRPr/>
          </a:p>
          <a:p>
            <a:pPr indent="-116100" lvl="0" marL="230400" rtl="0" algn="l">
              <a:spcBef>
                <a:spcPts val="360"/>
              </a:spcBef>
              <a:spcAft>
                <a:spcPts val="0"/>
              </a:spcAft>
              <a:buClr>
                <a:schemeClr val="dk1"/>
              </a:buClr>
              <a:buSzPts val="1800"/>
              <a:buNone/>
            </a:pPr>
            <a:r>
              <a:t/>
            </a:r>
            <a:endParaRPr sz="1800">
              <a:solidFill>
                <a:srgbClr val="0070C0"/>
              </a:solidFill>
            </a:endParaRPr>
          </a:p>
          <a:p>
            <a:pPr indent="-116100" lvl="0" marL="230400" rtl="0" algn="l">
              <a:spcBef>
                <a:spcPts val="360"/>
              </a:spcBef>
              <a:spcAft>
                <a:spcPts val="0"/>
              </a:spcAft>
              <a:buClr>
                <a:schemeClr val="dk1"/>
              </a:buClr>
              <a:buSzPts val="1800"/>
              <a:buNone/>
            </a:pPr>
            <a:r>
              <a:t/>
            </a:r>
            <a:endParaRPr sz="1800"/>
          </a:p>
          <a:p>
            <a:pPr indent="-230400" lvl="0" marL="230400" rtl="0" algn="l">
              <a:spcBef>
                <a:spcPts val="360"/>
              </a:spcBef>
              <a:spcAft>
                <a:spcPts val="0"/>
              </a:spcAft>
              <a:buClr>
                <a:schemeClr val="dk1"/>
              </a:buClr>
              <a:buSzPts val="1800"/>
              <a:buChar char="•"/>
            </a:pPr>
            <a:r>
              <a:rPr b="0" i="0" lang="en-CA" sz="1800" u="none" strike="noStrike">
                <a:solidFill>
                  <a:srgbClr val="0070C0"/>
                </a:solidFill>
              </a:rPr>
              <a:t>Supports better restaurant placement and service enhancements in tourist zones. Boosts customer satisfaction and tourism experiences through data-driven insights</a:t>
            </a:r>
            <a:endParaRPr sz="1800">
              <a:solidFill>
                <a:srgbClr val="0070C0"/>
              </a:solidFill>
            </a:endParaRPr>
          </a:p>
        </p:txBody>
      </p:sp>
      <p:sp>
        <p:nvSpPr>
          <p:cNvPr id="325" name="Google Shape;325;p27"/>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326" name="Google Shape;326;p27"/>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8"/>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CA"/>
              <a:t>References:</a:t>
            </a:r>
            <a:endParaRPr/>
          </a:p>
        </p:txBody>
      </p:sp>
      <p:sp>
        <p:nvSpPr>
          <p:cNvPr id="332" name="Google Shape;332;p28"/>
          <p:cNvSpPr txBox="1"/>
          <p:nvPr>
            <p:ph idx="1" type="body"/>
          </p:nvPr>
        </p:nvSpPr>
        <p:spPr>
          <a:xfrm>
            <a:off x="365568" y="1472184"/>
            <a:ext cx="8444818" cy="4542854"/>
          </a:xfrm>
          <a:prstGeom prst="rect">
            <a:avLst/>
          </a:prstGeom>
          <a:noFill/>
          <a:ln>
            <a:noFill/>
          </a:ln>
        </p:spPr>
        <p:txBody>
          <a:bodyPr anchorCtr="0" anchor="t" bIns="45700" lIns="91425" spcFirstLastPara="1" rIns="91425" wrap="square" tIns="45700">
            <a:normAutofit fontScale="85000" lnSpcReduction="10000"/>
          </a:bodyPr>
          <a:lstStyle/>
          <a:p>
            <a:pPr indent="-230400" lvl="0" marL="457200" rtl="0" algn="l">
              <a:spcBef>
                <a:spcPts val="0"/>
              </a:spcBef>
              <a:spcAft>
                <a:spcPts val="0"/>
              </a:spcAft>
              <a:buSzPct val="100000"/>
              <a:buChar char="•"/>
            </a:pPr>
            <a:r>
              <a:rPr b="0" i="0" lang="en-CA" sz="1800" u="none" strike="noStrike">
                <a:latin typeface="Times New Roman"/>
                <a:ea typeface="Times New Roman"/>
                <a:cs typeface="Times New Roman"/>
                <a:sym typeface="Times New Roman"/>
              </a:rPr>
              <a:t>Agrawal, R., &amp; Srikant, R. (1994). Fast algorithms for mining association rules. </a:t>
            </a:r>
            <a:r>
              <a:rPr b="0" i="1" lang="en-CA" sz="1800" u="none" strike="noStrike">
                <a:latin typeface="Times New Roman"/>
                <a:ea typeface="Times New Roman"/>
                <a:cs typeface="Times New Roman"/>
                <a:sym typeface="Times New Roman"/>
              </a:rPr>
              <a:t>Proceedings of the 20th International Conference on Very Large Data Bases</a:t>
            </a:r>
            <a:r>
              <a:rPr b="0" i="0" lang="en-CA" sz="1800" u="none" strike="noStrike">
                <a:latin typeface="Times New Roman"/>
                <a:ea typeface="Times New Roman"/>
                <a:cs typeface="Times New Roman"/>
                <a:sym typeface="Times New Roman"/>
              </a:rPr>
              <a:t> (pp. 487–499). VLDB Endowment. </a:t>
            </a:r>
            <a:r>
              <a:rPr b="0" i="0" lang="en-CA" sz="1800" u="sng" strike="noStrike">
                <a:solidFill>
                  <a:schemeClr val="hlink"/>
                </a:solidFill>
                <a:latin typeface="Times New Roman"/>
                <a:ea typeface="Times New Roman"/>
                <a:cs typeface="Times New Roman"/>
                <a:sym typeface="Times New Roman"/>
                <a:hlinkClick r:id="rId3"/>
              </a:rPr>
              <a:t>https://www.vldb.org/conf/1994/P487.PDF</a:t>
            </a:r>
            <a:endParaRPr b="0" i="0" u="none" strike="noStrike"/>
          </a:p>
          <a:p>
            <a:pPr indent="-230400" lvl="0" marL="457200" rtl="0" algn="l">
              <a:spcBef>
                <a:spcPts val="2800"/>
              </a:spcBef>
              <a:spcAft>
                <a:spcPts val="0"/>
              </a:spcAft>
              <a:buSzPct val="100000"/>
              <a:buChar char="•"/>
            </a:pPr>
            <a:r>
              <a:rPr b="0" i="0" lang="en-CA" sz="1800" u="none" strike="noStrike">
                <a:latin typeface="Times New Roman"/>
                <a:ea typeface="Times New Roman"/>
                <a:cs typeface="Times New Roman"/>
                <a:sym typeface="Times New Roman"/>
              </a:rPr>
              <a:t>Akiba, T., Sano, S., Yanase, T., Ohta, T., &amp; Koyama, M. (2019). Optuna: A next-generation hyperparameter optimization framework. </a:t>
            </a:r>
            <a:r>
              <a:rPr b="0" i="1" lang="en-CA" sz="1800" u="none" strike="noStrike">
                <a:latin typeface="Times New Roman"/>
                <a:ea typeface="Times New Roman"/>
                <a:cs typeface="Times New Roman"/>
                <a:sym typeface="Times New Roman"/>
              </a:rPr>
              <a:t>Proceedings of the 25th ACM SIGKDD International Conference on Knowledge Discovery &amp; Data Mining</a:t>
            </a:r>
            <a:r>
              <a:rPr b="0" i="0" lang="en-CA" sz="1800" u="none" strike="noStrike">
                <a:latin typeface="Times New Roman"/>
                <a:ea typeface="Times New Roman"/>
                <a:cs typeface="Times New Roman"/>
                <a:sym typeface="Times New Roman"/>
              </a:rPr>
              <a:t> (pp. 2623–2631).</a:t>
            </a:r>
            <a:endParaRPr b="0" i="0" u="none" strike="noStrike"/>
          </a:p>
          <a:p>
            <a:pPr indent="-230400" lvl="0" marL="457200" rtl="0" algn="l">
              <a:spcBef>
                <a:spcPts val="2800"/>
              </a:spcBef>
              <a:spcAft>
                <a:spcPts val="0"/>
              </a:spcAft>
              <a:buSzPct val="100000"/>
              <a:buChar char="•"/>
            </a:pPr>
            <a:r>
              <a:rPr b="0" i="0" lang="en-CA" sz="1800" u="none" strike="noStrike">
                <a:latin typeface="Times New Roman"/>
                <a:ea typeface="Times New Roman"/>
                <a:cs typeface="Times New Roman"/>
                <a:sym typeface="Times New Roman"/>
              </a:rPr>
              <a:t>Gao, L., Wang, Y., Wan, M., Li, Y., &amp; Han, S. (2020). Interactive attention mechanism for aspect-level sentiment classification. </a:t>
            </a:r>
            <a:r>
              <a:rPr b="0" i="1" lang="en-CA" sz="1800" u="none" strike="noStrike">
                <a:latin typeface="Times New Roman"/>
                <a:ea typeface="Times New Roman"/>
                <a:cs typeface="Times New Roman"/>
                <a:sym typeface="Times New Roman"/>
              </a:rPr>
              <a:t>arXiv preprint</a:t>
            </a:r>
            <a:r>
              <a:rPr b="0" i="0" lang="en-CA" sz="1800" u="none" strike="noStrike">
                <a:latin typeface="Times New Roman"/>
                <a:ea typeface="Times New Roman"/>
                <a:cs typeface="Times New Roman"/>
                <a:sym typeface="Times New Roman"/>
              </a:rPr>
              <a:t> arXiv:2004.13851. </a:t>
            </a:r>
            <a:r>
              <a:rPr b="0" i="0" lang="en-CA" sz="1800" u="sng" strike="noStrike">
                <a:solidFill>
                  <a:schemeClr val="hlink"/>
                </a:solidFill>
                <a:latin typeface="Times New Roman"/>
                <a:ea typeface="Times New Roman"/>
                <a:cs typeface="Times New Roman"/>
                <a:sym typeface="Times New Roman"/>
                <a:hlinkClick r:id="rId4"/>
              </a:rPr>
              <a:t>https://ar5iv.labs.arxiv.org/html/2004.13851v1</a:t>
            </a:r>
            <a:endParaRPr b="0" i="0" u="none" strike="noStrike"/>
          </a:p>
          <a:p>
            <a:pPr indent="-230400" lvl="0" marL="457200" rtl="0" algn="l">
              <a:spcBef>
                <a:spcPts val="2800"/>
              </a:spcBef>
              <a:spcAft>
                <a:spcPts val="0"/>
              </a:spcAft>
              <a:buSzPct val="100000"/>
              <a:buChar char="•"/>
            </a:pPr>
            <a:r>
              <a:rPr b="0" i="0" lang="en-CA" sz="1800" u="none" strike="noStrike">
                <a:latin typeface="Times New Roman"/>
                <a:ea typeface="Times New Roman"/>
                <a:cs typeface="Times New Roman"/>
                <a:sym typeface="Times New Roman"/>
              </a:rPr>
              <a:t>Garcia, P., et al. (2019). Proximity and popularity: The role of location in online reviews. </a:t>
            </a:r>
            <a:r>
              <a:rPr b="0" i="1" lang="en-CA" sz="1800" u="none" strike="noStrike">
                <a:latin typeface="Times New Roman"/>
                <a:ea typeface="Times New Roman"/>
                <a:cs typeface="Times New Roman"/>
                <a:sym typeface="Times New Roman"/>
              </a:rPr>
              <a:t>Tourism Economics, 25</a:t>
            </a:r>
            <a:r>
              <a:rPr b="0" i="0" lang="en-CA" sz="1800" u="none" strike="noStrike">
                <a:latin typeface="Times New Roman"/>
                <a:ea typeface="Times New Roman"/>
                <a:cs typeface="Times New Roman"/>
                <a:sym typeface="Times New Roman"/>
              </a:rPr>
              <a:t>(2), 248–260.</a:t>
            </a:r>
            <a:endParaRPr b="0" i="0" u="none" strike="noStrike"/>
          </a:p>
          <a:p>
            <a:pPr indent="-230400" lvl="0" marL="230400" rtl="0" algn="l">
              <a:spcBef>
                <a:spcPts val="1706"/>
              </a:spcBef>
              <a:spcAft>
                <a:spcPts val="0"/>
              </a:spcAft>
              <a:buClr>
                <a:schemeClr val="dk1"/>
              </a:buClr>
              <a:buSzPct val="100000"/>
              <a:buChar char="•"/>
            </a:pPr>
            <a:r>
              <a:rPr b="0" i="0" lang="en-CA" sz="1800" u="none" strike="noStrike">
                <a:latin typeface="Times New Roman"/>
                <a:ea typeface="Times New Roman"/>
                <a:cs typeface="Times New Roman"/>
                <a:sym typeface="Times New Roman"/>
              </a:rPr>
              <a:t>Hutto, C. J., &amp; Gilbert, E. (2014). VADER: A parsimonious rule-based model for sentiment analysis of social media text. </a:t>
            </a:r>
            <a:r>
              <a:rPr b="0" i="1" lang="en-CA" sz="1800" u="none" strike="noStrike">
                <a:latin typeface="Times New Roman"/>
                <a:ea typeface="Times New Roman"/>
                <a:cs typeface="Times New Roman"/>
                <a:sym typeface="Times New Roman"/>
              </a:rPr>
              <a:t>Proceedings of the International AAAI Conference on Web and Social Media, 8</a:t>
            </a:r>
            <a:r>
              <a:rPr b="0" i="0" lang="en-CA" sz="1800" u="none" strike="noStrike">
                <a:latin typeface="Times New Roman"/>
                <a:ea typeface="Times New Roman"/>
                <a:cs typeface="Times New Roman"/>
                <a:sym typeface="Times New Roman"/>
              </a:rPr>
              <a:t>(1), 216–225. </a:t>
            </a:r>
            <a:r>
              <a:rPr b="0" i="0" lang="en-CA" sz="1800" u="sng" strike="noStrike">
                <a:solidFill>
                  <a:schemeClr val="hlink"/>
                </a:solidFill>
                <a:latin typeface="Times New Roman"/>
                <a:ea typeface="Times New Roman"/>
                <a:cs typeface="Times New Roman"/>
                <a:sym typeface="Times New Roman"/>
                <a:hlinkClick r:id="rId5"/>
              </a:rPr>
              <a:t>https://ojs.aaai.org/index.php/ICWSM/article/view/14550/14399</a:t>
            </a:r>
            <a:endParaRPr/>
          </a:p>
        </p:txBody>
      </p:sp>
      <p:sp>
        <p:nvSpPr>
          <p:cNvPr id="333" name="Google Shape;333;p28"/>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334" name="Google Shape;334;p28"/>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9"/>
          <p:cNvSpPr txBox="1"/>
          <p:nvPr>
            <p:ph type="title"/>
          </p:nvPr>
        </p:nvSpPr>
        <p:spPr>
          <a:xfrm>
            <a:off x="365568" y="392415"/>
            <a:ext cx="8444818" cy="780761"/>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CA"/>
              <a:t>References:</a:t>
            </a:r>
            <a:endParaRPr/>
          </a:p>
        </p:txBody>
      </p:sp>
      <p:sp>
        <p:nvSpPr>
          <p:cNvPr id="340" name="Google Shape;340;p29"/>
          <p:cNvSpPr txBox="1"/>
          <p:nvPr>
            <p:ph idx="1" type="body"/>
          </p:nvPr>
        </p:nvSpPr>
        <p:spPr>
          <a:xfrm>
            <a:off x="365568" y="1228725"/>
            <a:ext cx="8444818" cy="5029199"/>
          </a:xfrm>
          <a:prstGeom prst="rect">
            <a:avLst/>
          </a:prstGeom>
          <a:noFill/>
          <a:ln>
            <a:noFill/>
          </a:ln>
        </p:spPr>
        <p:txBody>
          <a:bodyPr anchorCtr="0" anchor="t" bIns="45700" lIns="91425" spcFirstLastPara="1" rIns="91425" wrap="square" tIns="45700">
            <a:normAutofit fontScale="25000" lnSpcReduction="20000"/>
          </a:bodyPr>
          <a:lstStyle/>
          <a:p>
            <a:pPr indent="-230400" lvl="0" marL="457200" rtl="0" algn="l">
              <a:spcBef>
                <a:spcPts val="0"/>
              </a:spcBef>
              <a:spcAft>
                <a:spcPts val="0"/>
              </a:spcAft>
              <a:buSzPct val="100000"/>
              <a:buChar char="•"/>
            </a:pPr>
            <a:r>
              <a:rPr b="0" i="0" lang="en-CA" sz="5600" u="none" strike="noStrike"/>
              <a:t>Hyndman, R. J., &amp; Athanasopoulos, G. (2018). </a:t>
            </a:r>
            <a:r>
              <a:rPr b="0" i="1" lang="en-CA" sz="5600" u="none" strike="noStrike"/>
              <a:t>Forecasting: Principles and Practice</a:t>
            </a:r>
            <a:r>
              <a:rPr b="0" i="0" lang="en-CA" sz="5600" u="none" strike="noStrike"/>
              <a:t>. OTexts.</a:t>
            </a:r>
            <a:endParaRPr/>
          </a:p>
          <a:p>
            <a:pPr indent="-230400" lvl="0" marL="457200" rtl="0" algn="l">
              <a:spcBef>
                <a:spcPts val="2800"/>
              </a:spcBef>
              <a:spcAft>
                <a:spcPts val="0"/>
              </a:spcAft>
              <a:buSzPct val="100000"/>
              <a:buChar char="•"/>
            </a:pPr>
            <a:r>
              <a:rPr b="0" i="0" lang="en-CA" sz="5600" u="none" strike="noStrike"/>
              <a:t>Joachims, T. (1998). Text categorization with support vector machines: Learning with many relevant features. </a:t>
            </a:r>
            <a:r>
              <a:rPr b="0" i="1" lang="en-CA" sz="5600" u="none" strike="noStrike"/>
              <a:t>European Conference on Machine Learning</a:t>
            </a:r>
            <a:r>
              <a:rPr b="0" i="0" lang="en-CA" sz="5600" u="none" strike="noStrike"/>
              <a:t> (pp. 137–142). Springer.</a:t>
            </a:r>
            <a:endParaRPr/>
          </a:p>
          <a:p>
            <a:pPr indent="-230400" lvl="0" marL="457200" rtl="0" algn="l">
              <a:spcBef>
                <a:spcPts val="2800"/>
              </a:spcBef>
              <a:spcAft>
                <a:spcPts val="0"/>
              </a:spcAft>
              <a:buSzPct val="100000"/>
              <a:buChar char="•"/>
            </a:pPr>
            <a:r>
              <a:rPr b="0" i="0" lang="en-CA" sz="5600" u="none" strike="noStrike"/>
              <a:t>Kohavi, R. (1995). A study of cross-validation and bootstrap for accuracy estimation and model selection. </a:t>
            </a:r>
            <a:r>
              <a:rPr b="0" i="1" lang="en-CA" sz="5600" u="none" strike="noStrike"/>
              <a:t>Proceedings of the 14th International Joint Conference on Artificial Intelligence, 2</a:t>
            </a:r>
            <a:r>
              <a:rPr b="0" i="0" lang="en-CA" sz="5600" u="none" strike="noStrike"/>
              <a:t>, 1137–1143. Morgan Kaufmann.</a:t>
            </a:r>
            <a:endParaRPr/>
          </a:p>
          <a:p>
            <a:pPr indent="-230400" lvl="0" marL="457200" rtl="0" algn="l">
              <a:spcBef>
                <a:spcPts val="2800"/>
              </a:spcBef>
              <a:spcAft>
                <a:spcPts val="0"/>
              </a:spcAft>
              <a:buSzPct val="100000"/>
              <a:buChar char="•"/>
            </a:pPr>
            <a:r>
              <a:rPr b="0" i="0" lang="en-CA" sz="5600" u="none" strike="noStrike"/>
              <a:t>Lin, I. Y., &amp; Mattila, A. S. (2010). Restaurant atmosphere's impact on consumers' dining intentions: The moderating role of emotional well-being. </a:t>
            </a:r>
            <a:r>
              <a:rPr b="0" i="1" lang="en-CA" sz="5600" u="none" strike="noStrike"/>
              <a:t>International Journal of Hospitality Management, 29</a:t>
            </a:r>
            <a:r>
              <a:rPr b="0" i="0" lang="en-CA" sz="5600" u="none" strike="noStrike"/>
              <a:t>(3), 520–528.</a:t>
            </a:r>
            <a:endParaRPr/>
          </a:p>
          <a:p>
            <a:pPr indent="-230400" lvl="0" marL="457200" rtl="0" algn="l">
              <a:spcBef>
                <a:spcPts val="2800"/>
              </a:spcBef>
              <a:spcAft>
                <a:spcPts val="0"/>
              </a:spcAft>
              <a:buSzPct val="100000"/>
              <a:buChar char="•"/>
            </a:pPr>
            <a:r>
              <a:rPr b="0" i="0" lang="en-CA" sz="5600" u="none" strike="noStrike"/>
              <a:t>Liu, B., Hu, M., &amp; Cheng, J. (2019). Aggregated sentiment analysis of online customer reviews. </a:t>
            </a:r>
            <a:r>
              <a:rPr b="0" i="1" lang="en-CA" sz="5600" u="none" strike="noStrike"/>
              <a:t>Journal of Consumer Research, 46</a:t>
            </a:r>
            <a:r>
              <a:rPr b="0" i="0" lang="en-CA" sz="5600" u="none" strike="noStrike"/>
              <a:t>(5), 943–956.</a:t>
            </a:r>
            <a:endParaRPr/>
          </a:p>
          <a:p>
            <a:pPr indent="-230400" lvl="0" marL="457200" rtl="0" algn="l">
              <a:spcBef>
                <a:spcPts val="2800"/>
              </a:spcBef>
              <a:spcAft>
                <a:spcPts val="0"/>
              </a:spcAft>
              <a:buSzPct val="100000"/>
              <a:buChar char="•"/>
            </a:pPr>
            <a:r>
              <a:rPr b="0" i="0" lang="en-CA" sz="5600" u="none" strike="noStrike"/>
              <a:t>Liu, B., Hu, M., &amp; Cheng, J. (2019). Time-series analysis of customer sentiment and preference evolution. </a:t>
            </a:r>
            <a:r>
              <a:rPr b="0" i="1" lang="en-CA" sz="5600" u="none" strike="noStrike"/>
              <a:t>Journal of Marketing Analytics, 7</a:t>
            </a:r>
            <a:r>
              <a:rPr b="0" i="0" lang="en-CA" sz="5600" u="none" strike="noStrike"/>
              <a:t>(2), 147–160. </a:t>
            </a:r>
            <a:r>
              <a:rPr b="0" i="0" lang="en-CA" sz="5600" u="sng" strike="noStrike">
                <a:solidFill>
                  <a:schemeClr val="hlink"/>
                </a:solidFill>
                <a:hlinkClick r:id="rId3"/>
              </a:rPr>
              <a:t>https://doi.org/10.1016/j.jma.2019.05.001</a:t>
            </a:r>
            <a:endParaRPr b="0" i="0" sz="5600" u="none" strike="noStrike"/>
          </a:p>
          <a:p>
            <a:pPr indent="-230400" lvl="0" marL="457200" rtl="0" algn="l">
              <a:spcBef>
                <a:spcPts val="2800"/>
              </a:spcBef>
              <a:spcAft>
                <a:spcPts val="0"/>
              </a:spcAft>
              <a:buSzPct val="100000"/>
              <a:buChar char="•"/>
            </a:pPr>
            <a:r>
              <a:rPr b="0" i="0" lang="en-CA" sz="5600" u="none" strike="noStrike"/>
              <a:t>Luca, M. (2016). Reviews, reputation, and revenue: The case of Yelp.com. </a:t>
            </a:r>
            <a:r>
              <a:rPr b="0" i="1" lang="en-CA" sz="5600" u="none" strike="noStrike"/>
              <a:t>Harvard Business School NOM Unit Working Paper</a:t>
            </a:r>
            <a:r>
              <a:rPr b="0" i="0" lang="en-CA" sz="5600" u="none" strike="noStrike"/>
              <a:t> No. 12-016.</a:t>
            </a:r>
            <a:endParaRPr/>
          </a:p>
          <a:p>
            <a:pPr indent="-230400" lvl="0" marL="230400" rtl="0" algn="l">
              <a:spcBef>
                <a:spcPts val="1525"/>
              </a:spcBef>
              <a:spcAft>
                <a:spcPts val="0"/>
              </a:spcAft>
              <a:buClr>
                <a:schemeClr val="dk1"/>
              </a:buClr>
              <a:buSzPct val="100000"/>
              <a:buChar char="•"/>
            </a:pPr>
            <a:br>
              <a:rPr lang="en-CA"/>
            </a:br>
            <a:br>
              <a:rPr lang="en-CA"/>
            </a:br>
            <a:endParaRPr/>
          </a:p>
        </p:txBody>
      </p:sp>
      <p:sp>
        <p:nvSpPr>
          <p:cNvPr id="341" name="Google Shape;341;p29"/>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342" name="Google Shape;342;p29"/>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A graph with blue lines and numbers&#10;&#10;Description automatically generated" id="120" name="Google Shape;120;p3"/>
          <p:cNvPicPr preferRelativeResize="0"/>
          <p:nvPr>
            <p:ph idx="2" type="pic"/>
          </p:nvPr>
        </p:nvPicPr>
        <p:blipFill rotWithShape="1">
          <a:blip r:embed="rId3">
            <a:alphaModFix/>
          </a:blip>
          <a:srcRect b="0" l="1226" r="1226" t="0"/>
          <a:stretch/>
        </p:blipFill>
        <p:spPr>
          <a:xfrm>
            <a:off x="3555721" y="1314624"/>
            <a:ext cx="5339886" cy="4228752"/>
          </a:xfrm>
          <a:prstGeom prst="rect">
            <a:avLst/>
          </a:prstGeom>
          <a:solidFill>
            <a:srgbClr val="FFFFFF"/>
          </a:solidFill>
          <a:ln>
            <a:noFill/>
          </a:ln>
        </p:spPr>
      </p:pic>
      <p:sp>
        <p:nvSpPr>
          <p:cNvPr id="121" name="Google Shape;121;p3"/>
          <p:cNvSpPr txBox="1"/>
          <p:nvPr>
            <p:ph type="title"/>
          </p:nvPr>
        </p:nvSpPr>
        <p:spPr>
          <a:xfrm>
            <a:off x="365568" y="142875"/>
            <a:ext cx="8444818" cy="1319388"/>
          </a:xfrm>
          <a:prstGeom prst="rect">
            <a:avLst/>
          </a:prstGeom>
          <a:noFill/>
          <a:ln>
            <a:noFill/>
          </a:ln>
        </p:spPr>
        <p:txBody>
          <a:bodyPr anchorCtr="0" anchor="t" bIns="45700" lIns="91425" spcFirstLastPara="1" rIns="91425" wrap="square" tIns="45700">
            <a:normAutofit/>
          </a:bodyPr>
          <a:lstStyle/>
          <a:p>
            <a:pPr indent="0" lvl="0" marL="0" rtl="0" algn="l">
              <a:lnSpc>
                <a:spcPct val="110833"/>
              </a:lnSpc>
              <a:spcBef>
                <a:spcPts val="0"/>
              </a:spcBef>
              <a:spcAft>
                <a:spcPts val="0"/>
              </a:spcAft>
              <a:buClr>
                <a:schemeClr val="dk2"/>
              </a:buClr>
              <a:buSzPts val="2400"/>
              <a:buFont typeface="Arial"/>
              <a:buNone/>
            </a:pPr>
            <a:r>
              <a:rPr i="0" lang="en-CA" sz="2400" u="none" strike="noStrike"/>
              <a:t>Research Objective</a:t>
            </a:r>
            <a:br>
              <a:rPr i="0" lang="en-CA" sz="1100" u="none" strike="noStrike"/>
            </a:br>
            <a:br>
              <a:rPr i="0" lang="en-CA" sz="1100" u="none" strike="noStrike"/>
            </a:br>
            <a:r>
              <a:rPr i="0" lang="en-CA" sz="1800" u="none" strike="noStrike">
                <a:latin typeface="Times New Roman"/>
                <a:ea typeface="Times New Roman"/>
                <a:cs typeface="Times New Roman"/>
                <a:sym typeface="Times New Roman"/>
              </a:rPr>
              <a:t>Why Sentiment Analysis Matters?</a:t>
            </a:r>
            <a:endParaRPr sz="1800">
              <a:latin typeface="Times New Roman"/>
              <a:ea typeface="Times New Roman"/>
              <a:cs typeface="Times New Roman"/>
              <a:sym typeface="Times New Roman"/>
            </a:endParaRPr>
          </a:p>
        </p:txBody>
      </p:sp>
      <p:sp>
        <p:nvSpPr>
          <p:cNvPr id="122" name="Google Shape;122;p3"/>
          <p:cNvSpPr txBox="1"/>
          <p:nvPr>
            <p:ph idx="1" type="body"/>
          </p:nvPr>
        </p:nvSpPr>
        <p:spPr>
          <a:xfrm>
            <a:off x="365568" y="1472183"/>
            <a:ext cx="3334895" cy="439997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b="1" lang="en-CA" sz="1800"/>
              <a:t>Focus</a:t>
            </a:r>
            <a:r>
              <a:rPr lang="en-CA" sz="1800"/>
              <a:t>:</a:t>
            </a:r>
            <a:endParaRPr sz="1600"/>
          </a:p>
          <a:p>
            <a:pPr indent="0" lvl="0" marL="0" rtl="0" algn="l">
              <a:spcBef>
                <a:spcPts val="320"/>
              </a:spcBef>
              <a:spcAft>
                <a:spcPts val="0"/>
              </a:spcAft>
              <a:buSzPts val="1600"/>
              <a:buNone/>
            </a:pPr>
            <a:r>
              <a:rPr lang="en-CA" sz="1600"/>
              <a:t> Understanding customer feedback to enhance restaurant reputation and competitiveness.</a:t>
            </a:r>
            <a:endParaRPr/>
          </a:p>
          <a:p>
            <a:pPr indent="0" lvl="0" marL="0" rtl="0" algn="l">
              <a:spcBef>
                <a:spcPts val="320"/>
              </a:spcBef>
              <a:spcAft>
                <a:spcPts val="0"/>
              </a:spcAft>
              <a:buSzPts val="1600"/>
              <a:buNone/>
            </a:pPr>
            <a:r>
              <a:t/>
            </a:r>
            <a:endParaRPr sz="1600"/>
          </a:p>
          <a:p>
            <a:pPr indent="0" lvl="0" marL="0" rtl="0" algn="l">
              <a:spcBef>
                <a:spcPts val="400"/>
              </a:spcBef>
              <a:spcAft>
                <a:spcPts val="0"/>
              </a:spcAft>
              <a:buSzPts val="2000"/>
              <a:buNone/>
            </a:pPr>
            <a:r>
              <a:rPr b="1" i="0" lang="en-CA" sz="2000" u="none" strike="noStrike">
                <a:solidFill>
                  <a:srgbClr val="000000"/>
                </a:solidFill>
              </a:rPr>
              <a:t>Insight:</a:t>
            </a:r>
            <a:endParaRPr b="1" sz="2000"/>
          </a:p>
          <a:p>
            <a:pPr indent="0" lvl="0" marL="0" rtl="0" algn="l">
              <a:spcBef>
                <a:spcPts val="320"/>
              </a:spcBef>
              <a:spcAft>
                <a:spcPts val="0"/>
              </a:spcAft>
              <a:buSzPts val="1600"/>
              <a:buNone/>
            </a:pPr>
            <a:r>
              <a:rPr b="0" i="0" lang="en-CA" sz="1600" u="none" strike="noStrike">
                <a:solidFill>
                  <a:srgbClr val="000000"/>
                </a:solidFill>
              </a:rPr>
              <a:t>The distribution of Yelp ratings for Edmonton restaurants reveals trends in customer sentiment.</a:t>
            </a:r>
            <a:endParaRPr/>
          </a:p>
          <a:p>
            <a:pPr indent="0" lvl="0" marL="0" rtl="0" algn="l">
              <a:spcBef>
                <a:spcPts val="320"/>
              </a:spcBef>
              <a:spcAft>
                <a:spcPts val="0"/>
              </a:spcAft>
              <a:buSzPts val="1600"/>
              <a:buNone/>
            </a:pPr>
            <a:r>
              <a:t/>
            </a:r>
            <a:endParaRPr b="1" sz="1600"/>
          </a:p>
          <a:p>
            <a:pPr indent="0" lvl="0" marL="0" rtl="0" algn="l">
              <a:spcBef>
                <a:spcPts val="360"/>
              </a:spcBef>
              <a:spcAft>
                <a:spcPts val="0"/>
              </a:spcAft>
              <a:buSzPts val="1800"/>
              <a:buNone/>
            </a:pPr>
            <a:r>
              <a:rPr b="1" lang="en-CA" sz="1800"/>
              <a:t>Objective</a:t>
            </a:r>
            <a:r>
              <a:rPr lang="en-CA" sz="1800"/>
              <a:t>: </a:t>
            </a:r>
            <a:endParaRPr sz="1600"/>
          </a:p>
          <a:p>
            <a:pPr indent="0" lvl="0" marL="0" rtl="0" algn="l">
              <a:spcBef>
                <a:spcPts val="320"/>
              </a:spcBef>
              <a:spcAft>
                <a:spcPts val="0"/>
              </a:spcAft>
              <a:buSzPts val="1600"/>
              <a:buNone/>
            </a:pPr>
            <a:r>
              <a:rPr lang="en-CA" sz="1600"/>
              <a:t>Analyze Yelp reviews (2008–2021) for Edmonton restaurants near tourist attractions.</a:t>
            </a:r>
            <a:endParaRPr sz="1600"/>
          </a:p>
        </p:txBody>
      </p:sp>
      <p:sp>
        <p:nvSpPr>
          <p:cNvPr id="123" name="Google Shape;123;p3"/>
          <p:cNvSpPr txBox="1"/>
          <p:nvPr>
            <p:ph idx="10" type="dt"/>
          </p:nvPr>
        </p:nvSpPr>
        <p:spPr>
          <a:xfrm>
            <a:off x="5873743" y="6155267"/>
            <a:ext cx="2474383"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CA"/>
              <a:t>December 4, 2024     |</a:t>
            </a:r>
            <a:endParaRPr/>
          </a:p>
        </p:txBody>
      </p:sp>
      <p:sp>
        <p:nvSpPr>
          <p:cNvPr id="124" name="Google Shape;124;p3"/>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CA"/>
              <a:t>References:</a:t>
            </a:r>
            <a:endParaRPr/>
          </a:p>
        </p:txBody>
      </p:sp>
      <p:sp>
        <p:nvSpPr>
          <p:cNvPr id="348" name="Google Shape;348;p30"/>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fontScale="25000" lnSpcReduction="20000"/>
          </a:bodyPr>
          <a:lstStyle/>
          <a:p>
            <a:pPr indent="-230400" lvl="0" marL="457200" rtl="0" algn="l">
              <a:spcBef>
                <a:spcPts val="0"/>
              </a:spcBef>
              <a:spcAft>
                <a:spcPts val="0"/>
              </a:spcAft>
              <a:buSzPct val="100000"/>
              <a:buChar char="•"/>
            </a:pPr>
            <a:r>
              <a:rPr b="0" i="0" lang="en-CA" sz="6400" u="none" strike="noStrike">
                <a:solidFill>
                  <a:srgbClr val="000000"/>
                </a:solidFill>
              </a:rPr>
              <a:t>Namkung, Y., &amp; Jang, S. (2007). Does food quality matter in restaurants? Its impact on customer satisfaction and behavioral intentions. </a:t>
            </a:r>
            <a:r>
              <a:rPr b="0" i="1" lang="en-CA" sz="6400" u="none" strike="noStrike">
                <a:solidFill>
                  <a:srgbClr val="000000"/>
                </a:solidFill>
              </a:rPr>
              <a:t>Journal of Hospitality &amp; Tourism Research, 31</a:t>
            </a:r>
            <a:r>
              <a:rPr b="0" i="0" lang="en-CA" sz="6400" u="none" strike="noStrike">
                <a:solidFill>
                  <a:srgbClr val="000000"/>
                </a:solidFill>
              </a:rPr>
              <a:t>(3), 387–409.</a:t>
            </a:r>
            <a:endParaRPr/>
          </a:p>
          <a:p>
            <a:pPr indent="-230400" lvl="0" marL="457200" rtl="0" algn="l">
              <a:spcBef>
                <a:spcPts val="2800"/>
              </a:spcBef>
              <a:spcAft>
                <a:spcPts val="0"/>
              </a:spcAft>
              <a:buSzPct val="100000"/>
              <a:buChar char="•"/>
            </a:pPr>
            <a:r>
              <a:rPr b="0" i="0" lang="en-CA" sz="6400" u="none" strike="noStrike">
                <a:solidFill>
                  <a:srgbClr val="000000"/>
                </a:solidFill>
              </a:rPr>
              <a:t>Silverman, D. (2017). </a:t>
            </a:r>
            <a:r>
              <a:rPr b="0" i="1" lang="en-CA" sz="6400" u="none" strike="noStrike">
                <a:solidFill>
                  <a:srgbClr val="000000"/>
                </a:solidFill>
              </a:rPr>
              <a:t>Doing qualitative research</a:t>
            </a:r>
            <a:r>
              <a:rPr b="0" i="0" lang="en-CA" sz="6400" u="none" strike="noStrike">
                <a:solidFill>
                  <a:srgbClr val="000000"/>
                </a:solidFill>
              </a:rPr>
              <a:t> (5th ed.). Sage Publications.</a:t>
            </a:r>
            <a:endParaRPr/>
          </a:p>
          <a:p>
            <a:pPr indent="-230400" lvl="0" marL="457200" rtl="0" algn="l">
              <a:spcBef>
                <a:spcPts val="2800"/>
              </a:spcBef>
              <a:spcAft>
                <a:spcPts val="0"/>
              </a:spcAft>
              <a:buSzPct val="100000"/>
              <a:buChar char="•"/>
            </a:pPr>
            <a:r>
              <a:rPr b="0" i="0" lang="en-CA" sz="6400" u="none" strike="noStrike">
                <a:solidFill>
                  <a:srgbClr val="000000"/>
                </a:solidFill>
              </a:rPr>
              <a:t>Smith, J., &amp; Lee, R. (2020). Geographic influence on customer satisfaction in the hospitality industry. </a:t>
            </a:r>
            <a:r>
              <a:rPr b="0" i="1" lang="en-CA" sz="6400" u="none" strike="noStrike">
                <a:solidFill>
                  <a:srgbClr val="000000"/>
                </a:solidFill>
              </a:rPr>
              <a:t>Journal of Hospitality and Tourism Research, 42</a:t>
            </a:r>
            <a:r>
              <a:rPr b="0" i="0" lang="en-CA" sz="6400" u="none" strike="noStrike">
                <a:solidFill>
                  <a:srgbClr val="000000"/>
                </a:solidFill>
              </a:rPr>
              <a:t>(3), 456–472.</a:t>
            </a:r>
            <a:endParaRPr/>
          </a:p>
          <a:p>
            <a:pPr indent="-230400" lvl="0" marL="457200" rtl="0" algn="l">
              <a:spcBef>
                <a:spcPts val="2800"/>
              </a:spcBef>
              <a:spcAft>
                <a:spcPts val="0"/>
              </a:spcAft>
              <a:buSzPct val="100000"/>
              <a:buChar char="•"/>
            </a:pPr>
            <a:r>
              <a:rPr b="0" i="0" lang="en-CA" sz="6400" u="none" strike="noStrike">
                <a:solidFill>
                  <a:srgbClr val="000000"/>
                </a:solidFill>
              </a:rPr>
              <a:t>Smith, L., &amp; Lee, K. (2020). Location-based sentiment analysis in urban centers: Evaluating customer satisfaction and proximity effects. </a:t>
            </a:r>
            <a:r>
              <a:rPr b="0" i="1" lang="en-CA" sz="6400" u="none" strike="noStrike">
                <a:solidFill>
                  <a:srgbClr val="000000"/>
                </a:solidFill>
              </a:rPr>
              <a:t>Journal of Consumer Research, 46</a:t>
            </a:r>
            <a:r>
              <a:rPr b="0" i="0" lang="en-CA" sz="6400" u="none" strike="noStrike">
                <a:solidFill>
                  <a:srgbClr val="000000"/>
                </a:solidFill>
              </a:rPr>
              <a:t>(4), 389–408. </a:t>
            </a:r>
            <a:r>
              <a:rPr b="0" i="0" lang="en-CA" sz="6400" u="sng" strike="noStrike">
                <a:solidFill>
                  <a:srgbClr val="000000"/>
                </a:solidFill>
                <a:hlinkClick r:id="rId3">
                  <a:extLst>
                    <a:ext uri="{A12FA001-AC4F-418D-AE19-62706E023703}">
                      <ahyp:hlinkClr val="tx"/>
                    </a:ext>
                  </a:extLst>
                </a:hlinkClick>
              </a:rPr>
              <a:t>https://doi.org/10.1093/jcr/ucz037</a:t>
            </a:r>
            <a:endParaRPr b="0" i="0" sz="6400" u="none" strike="noStrike">
              <a:solidFill>
                <a:srgbClr val="000000"/>
              </a:solidFill>
            </a:endParaRPr>
          </a:p>
          <a:p>
            <a:pPr indent="-230400" lvl="0" marL="457200" rtl="0" algn="l">
              <a:spcBef>
                <a:spcPts val="2800"/>
              </a:spcBef>
              <a:spcAft>
                <a:spcPts val="0"/>
              </a:spcAft>
              <a:buSzPct val="100000"/>
              <a:buChar char="•"/>
            </a:pPr>
            <a:r>
              <a:rPr b="0" i="0" lang="en-CA" sz="6400" u="none" strike="noStrike">
                <a:solidFill>
                  <a:srgbClr val="000000"/>
                </a:solidFill>
              </a:rPr>
              <a:t>Taylor, S. J., &amp; Letham, B. (2018). Forecasting at scale. </a:t>
            </a:r>
            <a:r>
              <a:rPr b="0" i="1" lang="en-CA" sz="6400" u="none" strike="noStrike">
                <a:solidFill>
                  <a:srgbClr val="000000"/>
                </a:solidFill>
              </a:rPr>
              <a:t>The American Statistician, 72</a:t>
            </a:r>
            <a:r>
              <a:rPr b="0" i="0" lang="en-CA" sz="6400" u="none" strike="noStrike">
                <a:solidFill>
                  <a:srgbClr val="000000"/>
                </a:solidFill>
              </a:rPr>
              <a:t>(1), 37–45. </a:t>
            </a:r>
            <a:r>
              <a:rPr b="0" i="0" lang="en-CA" sz="6400" u="sng" strike="noStrike">
                <a:solidFill>
                  <a:srgbClr val="000000"/>
                </a:solidFill>
                <a:hlinkClick r:id="rId4">
                  <a:extLst>
                    <a:ext uri="{A12FA001-AC4F-418D-AE19-62706E023703}">
                      <ahyp:hlinkClr val="tx"/>
                    </a:ext>
                  </a:extLst>
                </a:hlinkClick>
              </a:rPr>
              <a:t>https://doi.org/10.1080/00031305.2017.1380080</a:t>
            </a:r>
            <a:endParaRPr b="0" i="0" sz="6400" u="none" strike="noStrike">
              <a:solidFill>
                <a:srgbClr val="000000"/>
              </a:solidFill>
            </a:endParaRPr>
          </a:p>
        </p:txBody>
      </p:sp>
      <p:sp>
        <p:nvSpPr>
          <p:cNvPr id="349" name="Google Shape;349;p30"/>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350" name="Google Shape;350;p30"/>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1"/>
          <p:cNvSpPr txBox="1"/>
          <p:nvPr>
            <p:ph type="title"/>
          </p:nvPr>
        </p:nvSpPr>
        <p:spPr>
          <a:xfrm>
            <a:off x="365568" y="392415"/>
            <a:ext cx="8444818" cy="4505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CA"/>
              <a:t>References:</a:t>
            </a:r>
            <a:endParaRPr/>
          </a:p>
        </p:txBody>
      </p:sp>
      <p:sp>
        <p:nvSpPr>
          <p:cNvPr id="356" name="Google Shape;356;p31"/>
          <p:cNvSpPr txBox="1"/>
          <p:nvPr>
            <p:ph idx="1" type="body"/>
          </p:nvPr>
        </p:nvSpPr>
        <p:spPr>
          <a:xfrm>
            <a:off x="365568" y="1371600"/>
            <a:ext cx="8444818" cy="4313224"/>
          </a:xfrm>
          <a:prstGeom prst="rect">
            <a:avLst/>
          </a:prstGeom>
          <a:noFill/>
          <a:ln>
            <a:noFill/>
          </a:ln>
        </p:spPr>
        <p:txBody>
          <a:bodyPr anchorCtr="0" anchor="t" bIns="45700" lIns="91425" spcFirstLastPara="1" rIns="91425" wrap="square" tIns="45700">
            <a:normAutofit fontScale="25000" lnSpcReduction="20000"/>
          </a:bodyPr>
          <a:lstStyle/>
          <a:p>
            <a:pPr indent="-230400" lvl="0" marL="457200" rtl="0" algn="l">
              <a:spcBef>
                <a:spcPts val="0"/>
              </a:spcBef>
              <a:spcAft>
                <a:spcPts val="0"/>
              </a:spcAft>
              <a:buSzPct val="100000"/>
              <a:buChar char="•"/>
            </a:pPr>
            <a:r>
              <a:rPr b="0" i="0" lang="en-CA" sz="4900" u="none" strike="noStrike"/>
              <a:t>Vaswani, A., Shazeer, N., Parmar, N., Uszkoreit, J., Jones, L., Gomez, A. N., ... &amp; Polosukhin, I. (2017). Attention is all you need. </a:t>
            </a:r>
            <a:r>
              <a:rPr b="0" i="1" lang="en-CA" sz="4900" u="none" strike="noStrike"/>
              <a:t>Advances in Neural Information Processing Systems</a:t>
            </a:r>
            <a:r>
              <a:rPr b="0" i="0" lang="en-CA" sz="4900" u="none" strike="noStrike"/>
              <a:t> (pp. 5998–6008). </a:t>
            </a:r>
            <a:r>
              <a:rPr b="0" i="0" lang="en-CA" sz="4900" u="sng" strike="noStrike">
                <a:solidFill>
                  <a:schemeClr val="hlink"/>
                </a:solidFill>
                <a:hlinkClick r:id="rId3"/>
              </a:rPr>
              <a:t>https://arxiv.org/abs/1706.03762</a:t>
            </a:r>
            <a:endParaRPr b="0" i="0" sz="4900" u="none" strike="noStrike"/>
          </a:p>
          <a:p>
            <a:pPr indent="-230400" lvl="0" marL="457200" rtl="0" algn="l">
              <a:spcBef>
                <a:spcPts val="2800"/>
              </a:spcBef>
              <a:spcAft>
                <a:spcPts val="0"/>
              </a:spcAft>
              <a:buSzPct val="100000"/>
              <a:buChar char="•"/>
            </a:pPr>
            <a:r>
              <a:rPr b="0" i="0" lang="en-CA" sz="4900" u="none" strike="noStrike"/>
              <a:t>Xiao, W., Wei, X., Zhang, Y., &amp; Shi, Y. (2023). Sentiment analysis for tourism using transformer-based models. </a:t>
            </a:r>
            <a:r>
              <a:rPr b="0" i="1" lang="en-CA" sz="4900" u="none" strike="noStrike"/>
              <a:t>Applied Sciences, 13</a:t>
            </a:r>
            <a:r>
              <a:rPr b="0" i="0" lang="en-CA" sz="4900" u="none" strike="noStrike"/>
              <a:t>(7), 4550. </a:t>
            </a:r>
            <a:r>
              <a:rPr b="0" i="0" lang="en-CA" sz="4900" u="sng" strike="noStrike">
                <a:solidFill>
                  <a:schemeClr val="hlink"/>
                </a:solidFill>
                <a:hlinkClick r:id="rId4"/>
              </a:rPr>
              <a:t>https://doi.org/10.3390/app13074550</a:t>
            </a:r>
            <a:endParaRPr b="0" i="0" sz="4900" u="none" strike="noStrike"/>
          </a:p>
          <a:p>
            <a:pPr indent="-230400" lvl="0" marL="457200" rtl="0" algn="l">
              <a:spcBef>
                <a:spcPts val="2800"/>
              </a:spcBef>
              <a:spcAft>
                <a:spcPts val="0"/>
              </a:spcAft>
              <a:buSzPct val="100000"/>
              <a:buChar char="•"/>
            </a:pPr>
            <a:r>
              <a:rPr b="0" i="0" lang="en-CA" sz="4900" u="none" strike="noStrike"/>
              <a:t>Yelp Inc. (2021). Yelp Open Dataset. </a:t>
            </a:r>
            <a:r>
              <a:rPr b="0" i="0" lang="en-CA" sz="4900" u="sng" strike="noStrike">
                <a:solidFill>
                  <a:schemeClr val="hlink"/>
                </a:solidFill>
                <a:hlinkClick r:id="rId5"/>
              </a:rPr>
              <a:t>https://www.yelp.com/dataset</a:t>
            </a:r>
            <a:endParaRPr b="0" i="0" sz="4900" u="none" strike="noStrike"/>
          </a:p>
          <a:p>
            <a:pPr indent="-230400" lvl="0" marL="457200" rtl="0" algn="l">
              <a:spcBef>
                <a:spcPts val="2800"/>
              </a:spcBef>
              <a:spcAft>
                <a:spcPts val="0"/>
              </a:spcAft>
              <a:buSzPct val="100000"/>
              <a:buChar char="•"/>
            </a:pPr>
            <a:r>
              <a:rPr b="0" i="0" lang="en-CA" sz="4900" u="none" strike="noStrike"/>
              <a:t>Zhang, X., Hou, W., &amp; Li, Y. (2021). The impact of service quality on customer satisfaction and behavioral intentions. </a:t>
            </a:r>
            <a:r>
              <a:rPr b="0" i="1" lang="en-CA" sz="4900" u="none" strike="noStrike"/>
              <a:t>Journal of Hospitality Management, 47</a:t>
            </a:r>
            <a:r>
              <a:rPr b="0" i="0" lang="en-CA" sz="4900" u="none" strike="noStrike"/>
              <a:t>(3), 25–34</a:t>
            </a:r>
            <a:endParaRPr/>
          </a:p>
          <a:p>
            <a:pPr indent="-230400" lvl="0" marL="457200" rtl="0" algn="l">
              <a:spcBef>
                <a:spcPts val="2800"/>
              </a:spcBef>
              <a:spcAft>
                <a:spcPts val="0"/>
              </a:spcAft>
              <a:buSzPct val="100000"/>
              <a:buChar char="•"/>
            </a:pPr>
            <a:br>
              <a:rPr b="0" i="0" lang="en-CA" sz="4900" u="none" strike="noStrike"/>
            </a:br>
            <a:r>
              <a:rPr b="0" i="0" lang="en-CA" sz="4900" u="none" strike="noStrike"/>
              <a:t>Yelp Inc. (2021). </a:t>
            </a:r>
            <a:r>
              <a:rPr b="0" i="1" lang="en-CA" sz="4900" u="none" strike="noStrike"/>
              <a:t>Yelp Open Dataset</a:t>
            </a:r>
            <a:r>
              <a:rPr b="0" i="0" lang="en-CA" sz="4900" u="none" strike="noStrike"/>
              <a:t>. </a:t>
            </a:r>
            <a:r>
              <a:rPr b="0" i="0" lang="en-CA" sz="4900" u="sng" strike="noStrike">
                <a:solidFill>
                  <a:schemeClr val="hlink"/>
                </a:solidFill>
                <a:hlinkClick r:id="rId6"/>
              </a:rPr>
              <a:t>https://www.yelp.com/dataset</a:t>
            </a:r>
            <a:endParaRPr b="0" i="0" sz="4900" u="none" strike="noStrike"/>
          </a:p>
          <a:p>
            <a:pPr indent="-230400" lvl="0" marL="457200" rtl="0" algn="l">
              <a:spcBef>
                <a:spcPts val="2800"/>
              </a:spcBef>
              <a:spcAft>
                <a:spcPts val="0"/>
              </a:spcAft>
              <a:buSzPct val="100000"/>
              <a:buChar char="•"/>
            </a:pPr>
            <a:r>
              <a:rPr b="0" i="0" lang="en-CA" sz="4900" u="none" strike="noStrike"/>
              <a:t>City of Edmonton Open Data Portal (2021). </a:t>
            </a:r>
            <a:r>
              <a:rPr b="0" i="1" lang="en-CA" sz="4900" u="none" strike="noStrike"/>
              <a:t>Edmonton Tourist Attractions Dataset</a:t>
            </a:r>
            <a:r>
              <a:rPr b="0" i="0" lang="en-CA" sz="4900" u="none" strike="noStrike"/>
              <a:t>. </a:t>
            </a:r>
            <a:r>
              <a:rPr b="0" i="0" lang="en-CA" sz="4900" u="sng" strike="noStrike">
                <a:solidFill>
                  <a:schemeClr val="hlink"/>
                </a:solidFill>
                <a:hlinkClick r:id="rId7"/>
              </a:rPr>
              <a:t>https://data.edmonton.ca</a:t>
            </a:r>
            <a:endParaRPr b="0" i="0" sz="4900" u="none" strike="noStrike"/>
          </a:p>
          <a:p>
            <a:pPr indent="-230400" lvl="0" marL="230400" rtl="0" algn="l">
              <a:spcBef>
                <a:spcPts val="1645"/>
              </a:spcBef>
              <a:spcAft>
                <a:spcPts val="0"/>
              </a:spcAft>
              <a:buSzPct val="100000"/>
              <a:buChar char="•"/>
            </a:pPr>
            <a:r>
              <a:rPr b="0" i="0" lang="en-CA" sz="4900" u="none" strike="noStrike"/>
              <a:t>Note: The datasets used in this analysis are subject to the terms and conditions of the respective licences. The Yelp Open Dataset is used under the Yelp Dataset License Agreement, and the Edmonton Tourist Attractions Dataset is used under the Open Government License - City of Edmonton.</a:t>
            </a:r>
            <a:endParaRPr/>
          </a:p>
          <a:p>
            <a:pPr indent="-230400" lvl="0" marL="230400" rtl="0" algn="l">
              <a:spcBef>
                <a:spcPts val="245"/>
              </a:spcBef>
              <a:spcAft>
                <a:spcPts val="0"/>
              </a:spcAft>
              <a:buClr>
                <a:schemeClr val="dk1"/>
              </a:buClr>
              <a:buSzPct val="100000"/>
              <a:buChar char="•"/>
            </a:pPr>
            <a:br>
              <a:rPr b="0" i="0" lang="en-CA" sz="4900" u="none" strike="noStrike">
                <a:solidFill>
                  <a:srgbClr val="000000"/>
                </a:solidFill>
              </a:rPr>
            </a:br>
            <a:br>
              <a:rPr lang="en-CA"/>
            </a:br>
            <a:endParaRPr/>
          </a:p>
        </p:txBody>
      </p:sp>
      <p:sp>
        <p:nvSpPr>
          <p:cNvPr id="357" name="Google Shape;357;p31"/>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358" name="Google Shape;358;p31"/>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Downtown skyline Edmonton - Free Stock Photos | Life of Pix" id="363" name="Google Shape;363;p32"/>
          <p:cNvPicPr preferRelativeResize="0"/>
          <p:nvPr/>
        </p:nvPicPr>
        <p:blipFill rotWithShape="1">
          <a:blip r:embed="rId3">
            <a:alphaModFix/>
          </a:blip>
          <a:srcRect b="0" l="0" r="0" t="0"/>
          <a:stretch/>
        </p:blipFill>
        <p:spPr>
          <a:xfrm>
            <a:off x="3804114" y="1681781"/>
            <a:ext cx="5339886" cy="3796501"/>
          </a:xfrm>
          <a:prstGeom prst="rect">
            <a:avLst/>
          </a:prstGeom>
          <a:noFill/>
          <a:ln>
            <a:noFill/>
          </a:ln>
        </p:spPr>
      </p:pic>
      <p:sp>
        <p:nvSpPr>
          <p:cNvPr id="364" name="Google Shape;364;p32"/>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b="1" i="0" lang="en-CA" sz="2800" u="none" strike="noStrike"/>
              <a:t>Thank You, Professor!</a:t>
            </a:r>
            <a:br>
              <a:rPr b="1" i="0" lang="en-CA" sz="2800" u="none" strike="noStrike"/>
            </a:br>
            <a:endParaRPr/>
          </a:p>
        </p:txBody>
      </p:sp>
      <p:sp>
        <p:nvSpPr>
          <p:cNvPr id="365" name="Google Shape;365;p32"/>
          <p:cNvSpPr txBox="1"/>
          <p:nvPr>
            <p:ph idx="1" type="body"/>
          </p:nvPr>
        </p:nvSpPr>
        <p:spPr>
          <a:xfrm>
            <a:off x="365568" y="1472184"/>
            <a:ext cx="3117135" cy="42225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300"/>
              <a:buNone/>
            </a:pPr>
            <a:r>
              <a:t/>
            </a:r>
            <a:endParaRPr b="1" i="0" sz="2300" u="none" strike="noStrike"/>
          </a:p>
          <a:p>
            <a:pPr indent="0" lvl="0" marL="0" rtl="0" algn="l">
              <a:lnSpc>
                <a:spcPct val="90000"/>
              </a:lnSpc>
              <a:spcBef>
                <a:spcPts val="460"/>
              </a:spcBef>
              <a:spcAft>
                <a:spcPts val="0"/>
              </a:spcAft>
              <a:buSzPts val="2300"/>
              <a:buNone/>
            </a:pPr>
            <a:r>
              <a:rPr lang="en-CA" sz="2300"/>
              <a:t>I</a:t>
            </a:r>
            <a:r>
              <a:rPr b="0" i="0" lang="en-CA" sz="2300" u="none" strike="noStrike"/>
              <a:t> appreciate your guidance and support throughout this project.</a:t>
            </a:r>
            <a:endParaRPr/>
          </a:p>
          <a:p>
            <a:pPr indent="0" lvl="0" marL="0" rtl="0" algn="l">
              <a:lnSpc>
                <a:spcPct val="90000"/>
              </a:lnSpc>
              <a:spcBef>
                <a:spcPts val="460"/>
              </a:spcBef>
              <a:spcAft>
                <a:spcPts val="0"/>
              </a:spcAft>
              <a:buSzPts val="2300"/>
              <a:buNone/>
            </a:pPr>
            <a:r>
              <a:t/>
            </a:r>
            <a:endParaRPr b="0" i="0" sz="2300" u="none" strike="noStrike"/>
          </a:p>
          <a:p>
            <a:pPr indent="0" lvl="0" marL="0" rtl="0" algn="l">
              <a:lnSpc>
                <a:spcPct val="90000"/>
              </a:lnSpc>
              <a:spcBef>
                <a:spcPts val="460"/>
              </a:spcBef>
              <a:spcAft>
                <a:spcPts val="0"/>
              </a:spcAft>
              <a:buSzPts val="2300"/>
              <a:buNone/>
            </a:pPr>
            <a:r>
              <a:rPr b="0" i="0" lang="en-CA" sz="2300" u="none" strike="noStrike"/>
              <a:t>Looking forward to your feedback and suggestions!</a:t>
            </a:r>
            <a:endParaRPr sz="2300"/>
          </a:p>
        </p:txBody>
      </p:sp>
      <p:sp>
        <p:nvSpPr>
          <p:cNvPr id="366" name="Google Shape;366;p32"/>
          <p:cNvSpPr txBox="1"/>
          <p:nvPr>
            <p:ph idx="10" type="dt"/>
          </p:nvPr>
        </p:nvSpPr>
        <p:spPr>
          <a:xfrm>
            <a:off x="5873743" y="6155267"/>
            <a:ext cx="2474383"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CA"/>
              <a:t>December 4, 2024     |</a:t>
            </a:r>
            <a:endParaRPr/>
          </a:p>
        </p:txBody>
      </p:sp>
      <p:sp>
        <p:nvSpPr>
          <p:cNvPr id="367" name="Google Shape;367;p32"/>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type="title"/>
          </p:nvPr>
        </p:nvSpPr>
        <p:spPr>
          <a:xfrm>
            <a:off x="128588" y="392415"/>
            <a:ext cx="868179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rgbClr val="000000"/>
              </a:buClr>
              <a:buSzPts val="2800"/>
              <a:buFont typeface="Arial"/>
              <a:buNone/>
            </a:pPr>
            <a:r>
              <a:rPr b="1" i="0" lang="en-CA" u="none" strike="noStrike">
                <a:solidFill>
                  <a:srgbClr val="000000"/>
                </a:solidFill>
              </a:rPr>
              <a:t>Clustering Analysis</a:t>
            </a:r>
            <a:br>
              <a:rPr b="1" i="0" lang="en-CA" u="none" strike="noStrike">
                <a:solidFill>
                  <a:srgbClr val="000000"/>
                </a:solidFill>
              </a:rPr>
            </a:br>
            <a:br>
              <a:rPr b="1" i="0" lang="en-CA" u="none" strike="noStrike">
                <a:solidFill>
                  <a:srgbClr val="000000"/>
                </a:solidFill>
              </a:rPr>
            </a:br>
            <a:r>
              <a:rPr i="0" lang="en-CA" sz="2000" u="none" strike="noStrike"/>
              <a:t>Understanding Restaurant Patterns</a:t>
            </a:r>
            <a:br>
              <a:rPr b="0" i="0" lang="en-CA" u="none" strike="noStrike">
                <a:solidFill>
                  <a:srgbClr val="000000"/>
                </a:solidFill>
              </a:rPr>
            </a:br>
            <a:endParaRPr/>
          </a:p>
        </p:txBody>
      </p:sp>
      <p:sp>
        <p:nvSpPr>
          <p:cNvPr id="130" name="Google Shape;130;p4"/>
          <p:cNvSpPr txBox="1"/>
          <p:nvPr>
            <p:ph idx="1" type="body"/>
          </p:nvPr>
        </p:nvSpPr>
        <p:spPr>
          <a:xfrm>
            <a:off x="365568" y="1472184"/>
            <a:ext cx="3934970" cy="4493187"/>
          </a:xfrm>
          <a:prstGeom prst="rect">
            <a:avLst/>
          </a:prstGeom>
          <a:noFill/>
          <a:ln>
            <a:noFill/>
          </a:ln>
        </p:spPr>
        <p:txBody>
          <a:bodyPr anchorCtr="0" anchor="t" bIns="45700" lIns="91425" spcFirstLastPara="1" rIns="91425" wrap="square" tIns="45700">
            <a:normAutofit/>
          </a:bodyPr>
          <a:lstStyle/>
          <a:p>
            <a:pPr indent="-230400" lvl="0" marL="230400" rtl="0" algn="l">
              <a:spcBef>
                <a:spcPts val="0"/>
              </a:spcBef>
              <a:spcAft>
                <a:spcPts val="0"/>
              </a:spcAft>
              <a:buSzPts val="2500"/>
              <a:buFont typeface="Arial"/>
              <a:buChar char="•"/>
            </a:pPr>
            <a:r>
              <a:rPr b="1" i="0" lang="en-CA" u="none" strike="noStrike">
                <a:solidFill>
                  <a:srgbClr val="000000"/>
                </a:solidFill>
              </a:rPr>
              <a:t>Methodology</a:t>
            </a:r>
            <a:r>
              <a:rPr b="0" i="0" lang="en-CA" u="none" strike="noStrike">
                <a:solidFill>
                  <a:srgbClr val="000000"/>
                </a:solidFill>
              </a:rPr>
              <a:t>:</a:t>
            </a:r>
            <a:endParaRPr/>
          </a:p>
          <a:p>
            <a:pPr indent="-285750" lvl="1" marL="742950" rtl="0" algn="l">
              <a:spcBef>
                <a:spcPts val="672"/>
              </a:spcBef>
              <a:spcAft>
                <a:spcPts val="0"/>
              </a:spcAft>
              <a:buSzPts val="1800"/>
              <a:buFont typeface="Arial"/>
              <a:buChar char="•"/>
            </a:pPr>
            <a:r>
              <a:rPr b="0" i="0" lang="en-CA" sz="1800" u="none" strike="noStrike">
                <a:solidFill>
                  <a:srgbClr val="000000"/>
                </a:solidFill>
              </a:rPr>
              <a:t>Applied </a:t>
            </a:r>
            <a:r>
              <a:rPr b="1" i="0" lang="en-CA" sz="1800" u="none" strike="noStrike">
                <a:solidFill>
                  <a:srgbClr val="000000"/>
                </a:solidFill>
              </a:rPr>
              <a:t>K-Means</a:t>
            </a:r>
            <a:r>
              <a:rPr b="0" i="0" lang="en-CA" sz="1800" u="none" strike="noStrike">
                <a:solidFill>
                  <a:srgbClr val="000000"/>
                </a:solidFill>
              </a:rPr>
              <a:t> clustering.</a:t>
            </a:r>
            <a:endParaRPr/>
          </a:p>
          <a:p>
            <a:pPr indent="-285750" lvl="1" marL="742950" rtl="0" algn="l">
              <a:spcBef>
                <a:spcPts val="672"/>
              </a:spcBef>
              <a:spcAft>
                <a:spcPts val="0"/>
              </a:spcAft>
              <a:buSzPts val="1800"/>
              <a:buFont typeface="Arial"/>
              <a:buChar char="•"/>
            </a:pPr>
            <a:r>
              <a:rPr b="0" i="0" lang="en-CA" sz="1800" u="none" strike="noStrike">
                <a:solidFill>
                  <a:srgbClr val="000000"/>
                </a:solidFill>
              </a:rPr>
              <a:t>Analyzed geographic coordinates and ratings.</a:t>
            </a:r>
            <a:endParaRPr/>
          </a:p>
          <a:p>
            <a:pPr indent="0" lvl="1" marL="457200" rtl="0" algn="l">
              <a:spcBef>
                <a:spcPts val="672"/>
              </a:spcBef>
              <a:spcAft>
                <a:spcPts val="0"/>
              </a:spcAft>
              <a:buSzPts val="1800"/>
              <a:buNone/>
            </a:pPr>
            <a:r>
              <a:t/>
            </a:r>
            <a:endParaRPr b="0" i="0" sz="1800" u="none" strike="noStrike">
              <a:solidFill>
                <a:srgbClr val="000000"/>
              </a:solidFill>
            </a:endParaRPr>
          </a:p>
          <a:p>
            <a:pPr indent="-230400" lvl="0" marL="230400" rtl="0" algn="l">
              <a:spcBef>
                <a:spcPts val="500"/>
              </a:spcBef>
              <a:spcAft>
                <a:spcPts val="0"/>
              </a:spcAft>
              <a:buSzPts val="2500"/>
              <a:buFont typeface="Arial"/>
              <a:buChar char="•"/>
            </a:pPr>
            <a:r>
              <a:rPr b="1" i="0" lang="en-CA" u="none" strike="noStrike">
                <a:solidFill>
                  <a:srgbClr val="000000"/>
                </a:solidFill>
              </a:rPr>
              <a:t>Results</a:t>
            </a:r>
            <a:r>
              <a:rPr b="0" i="0" lang="en-CA" u="none" strike="noStrike">
                <a:solidFill>
                  <a:srgbClr val="000000"/>
                </a:solidFill>
              </a:rPr>
              <a:t>:</a:t>
            </a:r>
            <a:endParaRPr/>
          </a:p>
          <a:p>
            <a:pPr indent="-285750" lvl="1" marL="742950" rtl="0" algn="l">
              <a:spcBef>
                <a:spcPts val="672"/>
              </a:spcBef>
              <a:spcAft>
                <a:spcPts val="0"/>
              </a:spcAft>
              <a:buSzPts val="1800"/>
              <a:buFont typeface="Arial"/>
              <a:buChar char="•"/>
            </a:pPr>
            <a:r>
              <a:rPr b="0" i="0" lang="en-CA" sz="1800" u="none" strike="noStrike">
                <a:solidFill>
                  <a:srgbClr val="000000"/>
                </a:solidFill>
              </a:rPr>
              <a:t>Optimal clusters: </a:t>
            </a:r>
            <a:r>
              <a:rPr b="1" i="0" lang="en-CA" sz="1800" u="none" strike="noStrike">
                <a:solidFill>
                  <a:srgbClr val="000000"/>
                </a:solidFill>
              </a:rPr>
              <a:t>6</a:t>
            </a:r>
            <a:r>
              <a:rPr b="0" i="0" lang="en-CA" sz="1800" u="none" strike="noStrike">
                <a:solidFill>
                  <a:srgbClr val="000000"/>
                </a:solidFill>
              </a:rPr>
              <a:t> (determined by Elbow and silhouette Method).</a:t>
            </a:r>
            <a:endParaRPr/>
          </a:p>
          <a:p>
            <a:pPr indent="0" lvl="1" marL="457200" rtl="0" algn="l">
              <a:spcBef>
                <a:spcPts val="672"/>
              </a:spcBef>
              <a:spcAft>
                <a:spcPts val="0"/>
              </a:spcAft>
              <a:buSzPts val="1800"/>
              <a:buNone/>
            </a:pPr>
            <a:r>
              <a:t/>
            </a:r>
            <a:endParaRPr b="0" i="0" sz="1800" u="none" strike="noStrike">
              <a:solidFill>
                <a:srgbClr val="000000"/>
              </a:solidFill>
            </a:endParaRPr>
          </a:p>
          <a:p>
            <a:pPr indent="-230400" lvl="0" marL="230400" rtl="0" algn="l">
              <a:spcBef>
                <a:spcPts val="360"/>
              </a:spcBef>
              <a:spcAft>
                <a:spcPts val="0"/>
              </a:spcAft>
              <a:buClr>
                <a:schemeClr val="dk1"/>
              </a:buClr>
              <a:buSzPts val="1800"/>
              <a:buChar char="•"/>
            </a:pPr>
            <a:r>
              <a:rPr b="1" i="0" lang="en-CA" sz="1800" u="none" strike="noStrike">
                <a:solidFill>
                  <a:srgbClr val="FF0000"/>
                </a:solidFill>
              </a:rPr>
              <a:t>High-rated </a:t>
            </a:r>
            <a:r>
              <a:rPr b="1" i="0" lang="en-CA" sz="1800" u="none" strike="noStrike"/>
              <a:t>clusters often near tourist spots.</a:t>
            </a:r>
            <a:endParaRPr/>
          </a:p>
        </p:txBody>
      </p:sp>
      <p:sp>
        <p:nvSpPr>
          <p:cNvPr id="131" name="Google Shape;131;p4"/>
          <p:cNvSpPr txBox="1"/>
          <p:nvPr>
            <p:ph idx="10" type="dt"/>
          </p:nvPr>
        </p:nvSpPr>
        <p:spPr>
          <a:xfrm>
            <a:off x="5873743" y="6155267"/>
            <a:ext cx="24743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132" name="Google Shape;132;p4"/>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id="133" name="Google Shape;133;p4"/>
          <p:cNvPicPr preferRelativeResize="0"/>
          <p:nvPr>
            <p:ph idx="2" type="pic"/>
          </p:nvPr>
        </p:nvPicPr>
        <p:blipFill rotWithShape="1">
          <a:blip r:embed="rId3">
            <a:alphaModFix/>
          </a:blip>
          <a:srcRect b="0" l="6917" r="6917" t="0"/>
          <a:stretch/>
        </p:blipFill>
        <p:spPr>
          <a:xfrm>
            <a:off x="5370513" y="1465263"/>
            <a:ext cx="3773487" cy="1641475"/>
          </a:xfrm>
          <a:prstGeom prst="rect">
            <a:avLst/>
          </a:prstGeom>
          <a:solidFill>
            <a:srgbClr val="D8D8D8"/>
          </a:solidFill>
          <a:ln>
            <a:noFill/>
          </a:ln>
        </p:spPr>
      </p:pic>
      <p:pic>
        <p:nvPicPr>
          <p:cNvPr id="134" name="Google Shape;134;p4"/>
          <p:cNvPicPr preferRelativeResize="0"/>
          <p:nvPr/>
        </p:nvPicPr>
        <p:blipFill rotWithShape="1">
          <a:blip r:embed="rId4">
            <a:alphaModFix/>
          </a:blip>
          <a:srcRect b="0" l="0" r="0" t="0"/>
          <a:stretch/>
        </p:blipFill>
        <p:spPr>
          <a:xfrm>
            <a:off x="5588000" y="3265911"/>
            <a:ext cx="2870200" cy="2126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A graph with colorful dots&#10;&#10;Description automatically generated" id="139" name="Google Shape;139;p5"/>
          <p:cNvPicPr preferRelativeResize="0"/>
          <p:nvPr>
            <p:ph idx="2" type="pic"/>
          </p:nvPr>
        </p:nvPicPr>
        <p:blipFill rotWithShape="1">
          <a:blip r:embed="rId3">
            <a:alphaModFix/>
          </a:blip>
          <a:srcRect b="-1" l="24773" r="17041" t="0"/>
          <a:stretch/>
        </p:blipFill>
        <p:spPr>
          <a:xfrm>
            <a:off x="4034784" y="2087634"/>
            <a:ext cx="4623026" cy="4371975"/>
          </a:xfrm>
          <a:prstGeom prst="rect">
            <a:avLst/>
          </a:prstGeom>
          <a:noFill/>
          <a:ln>
            <a:noFill/>
          </a:ln>
        </p:spPr>
      </p:pic>
      <p:pic>
        <p:nvPicPr>
          <p:cNvPr descr="A map with many colorful pins&#10;&#10;Description automatically generated" id="140" name="Google Shape;140;p5"/>
          <p:cNvPicPr preferRelativeResize="0"/>
          <p:nvPr/>
        </p:nvPicPr>
        <p:blipFill rotWithShape="1">
          <a:blip r:embed="rId4">
            <a:alphaModFix/>
          </a:blip>
          <a:srcRect b="1" l="24917" r="37171" t="0"/>
          <a:stretch/>
        </p:blipFill>
        <p:spPr>
          <a:xfrm>
            <a:off x="-1" y="2475219"/>
            <a:ext cx="3788229" cy="4045171"/>
          </a:xfrm>
          <a:prstGeom prst="rect">
            <a:avLst/>
          </a:prstGeom>
          <a:noFill/>
          <a:ln>
            <a:noFill/>
          </a:ln>
        </p:spPr>
      </p:pic>
      <p:sp>
        <p:nvSpPr>
          <p:cNvPr id="141" name="Google Shape;141;p5"/>
          <p:cNvSpPr txBox="1"/>
          <p:nvPr>
            <p:ph idx="10" type="dt"/>
          </p:nvPr>
        </p:nvSpPr>
        <p:spPr>
          <a:xfrm>
            <a:off x="6021910" y="6155267"/>
            <a:ext cx="232621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CA"/>
              <a:t>December 4, 2024     |</a:t>
            </a:r>
            <a:endParaRPr/>
          </a:p>
        </p:txBody>
      </p:sp>
      <p:sp>
        <p:nvSpPr>
          <p:cNvPr id="142" name="Google Shape;142;p5"/>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CA"/>
              <a:t>‹#›</a:t>
            </a:fld>
            <a:endParaRPr/>
          </a:p>
        </p:txBody>
      </p:sp>
      <p:sp>
        <p:nvSpPr>
          <p:cNvPr id="143" name="Google Shape;143;p5"/>
          <p:cNvSpPr txBox="1"/>
          <p:nvPr/>
        </p:nvSpPr>
        <p:spPr>
          <a:xfrm>
            <a:off x="4329113" y="757239"/>
            <a:ext cx="6041784"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CA" sz="1800" u="none" strike="noStrike">
                <a:solidFill>
                  <a:srgbClr val="00B050"/>
                </a:solidFill>
                <a:latin typeface="Times New Roman"/>
                <a:ea typeface="Times New Roman"/>
                <a:cs typeface="Times New Roman"/>
                <a:sym typeface="Times New Roman"/>
              </a:rPr>
              <a:t>Limitations</a:t>
            </a:r>
            <a:r>
              <a:rPr b="0" i="0" lang="en-CA" sz="1800" u="none" strike="noStrike">
                <a:solidFill>
                  <a:srgbClr val="00B050"/>
                </a:solidFill>
                <a:latin typeface="Times New Roman"/>
                <a:ea typeface="Times New Roman"/>
                <a:cs typeface="Times New Roman"/>
                <a:sym typeface="Times New Roman"/>
              </a:rPr>
              <a:t>:</a:t>
            </a:r>
            <a:br>
              <a:rPr b="0" i="0" lang="en-CA" sz="1800" u="none" strike="noStrike">
                <a:solidFill>
                  <a:srgbClr val="000000"/>
                </a:solidFill>
                <a:latin typeface="Times New Roman"/>
                <a:ea typeface="Times New Roman"/>
                <a:cs typeface="Times New Roman"/>
                <a:sym typeface="Times New Roman"/>
              </a:rPr>
            </a:br>
            <a:r>
              <a:rPr b="0" i="0" lang="en-CA" sz="1600" u="none" strike="noStrike">
                <a:solidFill>
                  <a:srgbClr val="000000"/>
                </a:solidFill>
                <a:latin typeface="Times New Roman"/>
                <a:ea typeface="Times New Roman"/>
                <a:cs typeface="Times New Roman"/>
                <a:sym typeface="Times New Roman"/>
              </a:rPr>
              <a:t>K-Means assumes circular clusters, which may not align </a:t>
            </a:r>
            <a:endParaRPr/>
          </a:p>
          <a:p>
            <a:pPr indent="0" lvl="0" marL="0" marR="0" rtl="0" algn="l">
              <a:spcBef>
                <a:spcPts val="0"/>
              </a:spcBef>
              <a:spcAft>
                <a:spcPts val="0"/>
              </a:spcAft>
              <a:buNone/>
            </a:pPr>
            <a:r>
              <a:rPr b="0" i="0" lang="en-CA" sz="1600" u="none" strike="noStrike">
                <a:solidFill>
                  <a:srgbClr val="000000"/>
                </a:solidFill>
                <a:latin typeface="Times New Roman"/>
                <a:ea typeface="Times New Roman"/>
                <a:cs typeface="Times New Roman"/>
                <a:sym typeface="Times New Roman"/>
              </a:rPr>
              <a:t>with real-world geography</a:t>
            </a:r>
            <a:r>
              <a:rPr b="0" i="0" lang="en-CA" sz="2400" u="none" strike="noStrike">
                <a:solidFill>
                  <a:srgbClr val="000000"/>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
        <p:nvSpPr>
          <p:cNvPr id="144" name="Google Shape;144;p5"/>
          <p:cNvSpPr txBox="1"/>
          <p:nvPr/>
        </p:nvSpPr>
        <p:spPr>
          <a:xfrm>
            <a:off x="217714" y="228450"/>
            <a:ext cx="33528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b="0" i="0" lang="en-CA" sz="1400" u="none" strike="noStrike">
                <a:solidFill>
                  <a:srgbClr val="000000"/>
                </a:solidFill>
                <a:latin typeface="Times New Roman"/>
                <a:ea typeface="Times New Roman"/>
                <a:cs typeface="Times New Roman"/>
                <a:sym typeface="Times New Roman"/>
              </a:rPr>
            </a:br>
            <a:r>
              <a:rPr b="1" i="0" lang="en-CA" sz="1400" u="none" strike="noStrike">
                <a:solidFill>
                  <a:srgbClr val="000000"/>
                </a:solidFill>
                <a:latin typeface="Times New Roman"/>
                <a:ea typeface="Times New Roman"/>
                <a:cs typeface="Times New Roman"/>
                <a:sym typeface="Times New Roman"/>
              </a:rPr>
              <a:t>Tool Used: </a:t>
            </a:r>
            <a:r>
              <a:rPr i="0" lang="en-CA" sz="1400" u="none" strike="noStrike">
                <a:solidFill>
                  <a:srgbClr val="000000"/>
                </a:solidFill>
                <a:latin typeface="Times New Roman"/>
                <a:ea typeface="Times New Roman"/>
                <a:cs typeface="Times New Roman"/>
                <a:sym typeface="Times New Roman"/>
              </a:rPr>
              <a:t>Folium.</a:t>
            </a:r>
            <a:br>
              <a:rPr b="1" i="0" lang="en-CA" sz="1400" u="none" strike="noStrike">
                <a:solidFill>
                  <a:srgbClr val="000000"/>
                </a:solidFill>
                <a:latin typeface="Times New Roman"/>
                <a:ea typeface="Times New Roman"/>
                <a:cs typeface="Times New Roman"/>
                <a:sym typeface="Times New Roman"/>
              </a:rPr>
            </a:br>
            <a:br>
              <a:rPr b="0" i="0" lang="en-CA" sz="1400" u="none" strike="noStrike">
                <a:solidFill>
                  <a:srgbClr val="000000"/>
                </a:solidFill>
                <a:latin typeface="Times New Roman"/>
                <a:ea typeface="Times New Roman"/>
                <a:cs typeface="Times New Roman"/>
                <a:sym typeface="Times New Roman"/>
              </a:rPr>
            </a:br>
            <a:r>
              <a:rPr b="1" i="0" lang="en-CA" sz="1400" u="none" strike="noStrike">
                <a:solidFill>
                  <a:srgbClr val="000000"/>
                </a:solidFill>
                <a:latin typeface="Times New Roman"/>
                <a:ea typeface="Times New Roman"/>
                <a:cs typeface="Times New Roman"/>
                <a:sym typeface="Times New Roman"/>
              </a:rPr>
              <a:t>High-Rated Areas</a:t>
            </a:r>
            <a:r>
              <a:rPr b="0" i="0" lang="en-CA" sz="1400" u="none" strike="noStrike">
                <a:solidFill>
                  <a:srgbClr val="000000"/>
                </a:solidFill>
                <a:latin typeface="Times New Roman"/>
                <a:ea typeface="Times New Roman"/>
                <a:cs typeface="Times New Roman"/>
                <a:sym typeface="Times New Roman"/>
              </a:rPr>
              <a:t>: Near attractions (</a:t>
            </a:r>
            <a:r>
              <a:rPr b="0" i="0" lang="en-CA" sz="1400" u="none" strike="noStrike">
                <a:solidFill>
                  <a:srgbClr val="00B050"/>
                </a:solidFill>
                <a:latin typeface="Times New Roman"/>
                <a:ea typeface="Times New Roman"/>
                <a:cs typeface="Times New Roman"/>
                <a:sym typeface="Times New Roman"/>
              </a:rPr>
              <a:t>green </a:t>
            </a:r>
            <a:r>
              <a:rPr b="0" i="0" lang="en-CA" sz="1400" u="none" strike="noStrike">
                <a:solidFill>
                  <a:srgbClr val="000000"/>
                </a:solidFill>
                <a:latin typeface="Times New Roman"/>
                <a:ea typeface="Times New Roman"/>
                <a:cs typeface="Times New Roman"/>
                <a:sym typeface="Times New Roman"/>
              </a:rPr>
              <a:t>markers).</a:t>
            </a:r>
            <a:br>
              <a:rPr b="0" i="0" lang="en-CA" sz="1400" u="none" strike="noStrike">
                <a:solidFill>
                  <a:srgbClr val="000000"/>
                </a:solidFill>
                <a:latin typeface="Times New Roman"/>
                <a:ea typeface="Times New Roman"/>
                <a:cs typeface="Times New Roman"/>
                <a:sym typeface="Times New Roman"/>
              </a:rPr>
            </a:br>
            <a:r>
              <a:rPr b="1" i="0" lang="en-CA" sz="1400" u="none" strike="noStrike">
                <a:solidFill>
                  <a:srgbClr val="000000"/>
                </a:solidFill>
                <a:latin typeface="Times New Roman"/>
                <a:ea typeface="Times New Roman"/>
                <a:cs typeface="Times New Roman"/>
                <a:sym typeface="Times New Roman"/>
              </a:rPr>
              <a:t>Moderate Ratings</a:t>
            </a:r>
            <a:r>
              <a:rPr b="0" i="0" lang="en-CA" sz="1400" u="none" strike="noStrike">
                <a:solidFill>
                  <a:srgbClr val="000000"/>
                </a:solidFill>
                <a:latin typeface="Times New Roman"/>
                <a:ea typeface="Times New Roman"/>
                <a:cs typeface="Times New Roman"/>
                <a:sym typeface="Times New Roman"/>
              </a:rPr>
              <a:t>: Suburban clusters (</a:t>
            </a:r>
            <a:r>
              <a:rPr b="0" i="0" lang="en-CA" sz="1400" u="none" strike="noStrike">
                <a:solidFill>
                  <a:schemeClr val="dk2"/>
                </a:solidFill>
                <a:latin typeface="Times New Roman"/>
                <a:ea typeface="Times New Roman"/>
                <a:cs typeface="Times New Roman"/>
                <a:sym typeface="Times New Roman"/>
              </a:rPr>
              <a:t>blue</a:t>
            </a:r>
            <a:r>
              <a:rPr b="0" i="0" lang="en-CA" sz="1400" u="none" strike="noStrike">
                <a:solidFill>
                  <a:srgbClr val="000000"/>
                </a:solidFill>
                <a:latin typeface="Times New Roman"/>
                <a:ea typeface="Times New Roman"/>
                <a:cs typeface="Times New Roman"/>
                <a:sym typeface="Times New Roman"/>
              </a:rPr>
              <a:t> markers).</a:t>
            </a:r>
            <a:br>
              <a:rPr b="0" i="0" lang="en-CA" sz="1400" u="none" strike="noStrike">
                <a:solidFill>
                  <a:srgbClr val="000000"/>
                </a:solidFill>
                <a:latin typeface="Times New Roman"/>
                <a:ea typeface="Times New Roman"/>
                <a:cs typeface="Times New Roman"/>
                <a:sym typeface="Times New Roman"/>
              </a:rPr>
            </a:br>
            <a:r>
              <a:rPr b="1" i="0" lang="en-CA" sz="1400" u="none" strike="noStrike">
                <a:solidFill>
                  <a:srgbClr val="000000"/>
                </a:solidFill>
                <a:latin typeface="Times New Roman"/>
                <a:ea typeface="Times New Roman"/>
                <a:cs typeface="Times New Roman"/>
                <a:sym typeface="Times New Roman"/>
              </a:rPr>
              <a:t>Low Ratings</a:t>
            </a:r>
            <a:r>
              <a:rPr b="0" i="0" lang="en-CA" sz="1400" u="none" strike="noStrike">
                <a:solidFill>
                  <a:srgbClr val="000000"/>
                </a:solidFill>
                <a:latin typeface="Times New Roman"/>
                <a:ea typeface="Times New Roman"/>
                <a:cs typeface="Times New Roman"/>
                <a:sym typeface="Times New Roman"/>
              </a:rPr>
              <a:t>: Farther from attractions (</a:t>
            </a:r>
            <a:r>
              <a:rPr b="0" i="0" lang="en-CA" sz="1400" u="none" strike="noStrike">
                <a:solidFill>
                  <a:srgbClr val="7030A0"/>
                </a:solidFill>
                <a:latin typeface="Times New Roman"/>
                <a:ea typeface="Times New Roman"/>
                <a:cs typeface="Times New Roman"/>
                <a:sym typeface="Times New Roman"/>
              </a:rPr>
              <a:t>purple</a:t>
            </a:r>
            <a:r>
              <a:rPr b="0" i="0" lang="en-CA" sz="1400" u="none" strike="noStrike">
                <a:solidFill>
                  <a:srgbClr val="000000"/>
                </a:solidFill>
                <a:latin typeface="Times New Roman"/>
                <a:ea typeface="Times New Roman"/>
                <a:cs typeface="Times New Roman"/>
                <a:sym typeface="Times New Roman"/>
              </a:rPr>
              <a:t> markers).</a:t>
            </a:r>
            <a:br>
              <a:rPr b="0" i="0" lang="en-CA" sz="1400" u="none" strike="noStrike">
                <a:solidFill>
                  <a:srgbClr val="000000"/>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txBox="1"/>
          <p:nvPr>
            <p:ph type="ctrTitle"/>
          </p:nvPr>
        </p:nvSpPr>
        <p:spPr>
          <a:xfrm>
            <a:off x="0" y="1"/>
            <a:ext cx="9444037" cy="71866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2400"/>
              <a:buFont typeface="Arial"/>
              <a:buNone/>
            </a:pPr>
            <a:r>
              <a:rPr b="1" i="0" lang="en-CA" sz="2400" u="none" strike="noStrike">
                <a:solidFill>
                  <a:srgbClr val="000000"/>
                </a:solidFill>
              </a:rPr>
              <a:t>Research Question 1 - Understanding Customer Sentiments</a:t>
            </a:r>
            <a:br>
              <a:rPr b="1" i="0" lang="en-CA" sz="1600" u="none" strike="noStrike">
                <a:solidFill>
                  <a:srgbClr val="000000"/>
                </a:solidFill>
              </a:rPr>
            </a:br>
            <a:br>
              <a:rPr b="1" i="0" lang="en-CA" sz="1600" u="none" strike="noStrike">
                <a:solidFill>
                  <a:srgbClr val="000000"/>
                </a:solidFill>
              </a:rPr>
            </a:br>
            <a:br>
              <a:rPr b="0" i="0" lang="en-CA" sz="1600" u="none" strike="noStrike">
                <a:solidFill>
                  <a:srgbClr val="000000"/>
                </a:solidFill>
              </a:rPr>
            </a:br>
            <a:r>
              <a:rPr b="1" i="0" lang="en-CA" sz="1800" u="none" strike="noStrike">
                <a:solidFill>
                  <a:srgbClr val="00B050"/>
                </a:solidFill>
              </a:rPr>
              <a:t>Objective</a:t>
            </a:r>
            <a:r>
              <a:rPr b="0" i="0" lang="en-CA" sz="1600" u="none" strike="noStrike">
                <a:solidFill>
                  <a:srgbClr val="000000"/>
                </a:solidFill>
              </a:rPr>
              <a:t>: Identify dominant sentiments in Yelp reviews for restaurants near Edmonton's tourist spots.</a:t>
            </a:r>
            <a:br>
              <a:rPr b="0" i="0" lang="en-CA" sz="1600" u="none" strike="noStrike">
                <a:solidFill>
                  <a:srgbClr val="000000"/>
                </a:solidFill>
              </a:rPr>
            </a:br>
            <a:br>
              <a:rPr b="0" i="0" lang="en-CA" sz="1600" u="none" strike="noStrike">
                <a:solidFill>
                  <a:srgbClr val="000000"/>
                </a:solidFill>
              </a:rPr>
            </a:br>
            <a:br>
              <a:rPr b="0" i="0" lang="en-CA" sz="1600" u="none" strike="noStrike">
                <a:solidFill>
                  <a:srgbClr val="000000"/>
                </a:solidFill>
              </a:rPr>
            </a:br>
            <a:r>
              <a:rPr i="0" lang="en-CA" sz="1800" u="none" strike="noStrike">
                <a:solidFill>
                  <a:srgbClr val="00B050"/>
                </a:solidFill>
              </a:rPr>
              <a:t>Focus:</a:t>
            </a:r>
            <a:br>
              <a:rPr b="0" i="0" lang="en-CA" sz="1600" u="none" strike="noStrike">
                <a:solidFill>
                  <a:srgbClr val="000000"/>
                </a:solidFill>
              </a:rPr>
            </a:br>
            <a:r>
              <a:rPr b="0" i="0" lang="en-CA" sz="1600" u="none" strike="noStrike">
                <a:solidFill>
                  <a:srgbClr val="000000"/>
                </a:solidFill>
              </a:rPr>
              <a:t>Analyze sentiment distribution.</a:t>
            </a:r>
            <a:br>
              <a:rPr b="0" i="0" lang="en-CA" sz="1600" u="none" strike="noStrike">
                <a:solidFill>
                  <a:srgbClr val="000000"/>
                </a:solidFill>
              </a:rPr>
            </a:br>
            <a:r>
              <a:rPr b="0" i="0" lang="en-CA" sz="1600" u="none" strike="noStrike">
                <a:solidFill>
                  <a:srgbClr val="000000"/>
                </a:solidFill>
              </a:rPr>
              <a:t>Evaluate model performance in capturing nuanced trends.</a:t>
            </a:r>
            <a:br>
              <a:rPr b="0" i="0" lang="en-CA" sz="1600" u="none" strike="noStrike">
                <a:solidFill>
                  <a:srgbClr val="000000"/>
                </a:solidFill>
              </a:rPr>
            </a:br>
            <a:br>
              <a:rPr b="0" i="0" lang="en-CA" sz="1600" u="none" strike="noStrike">
                <a:solidFill>
                  <a:srgbClr val="000000"/>
                </a:solidFill>
              </a:rPr>
            </a:br>
            <a:r>
              <a:rPr b="1" i="0" lang="en-CA" sz="1800" u="none" strike="noStrike">
                <a:solidFill>
                  <a:srgbClr val="00B050"/>
                </a:solidFill>
              </a:rPr>
              <a:t>Models Used</a:t>
            </a:r>
            <a:r>
              <a:rPr b="0" i="0" lang="en-CA" sz="1800" u="none" strike="noStrike">
                <a:solidFill>
                  <a:srgbClr val="00B050"/>
                </a:solidFill>
              </a:rPr>
              <a:t>:</a:t>
            </a:r>
            <a:br>
              <a:rPr b="0" i="0" lang="en-CA" sz="1600" u="none" strike="noStrike">
                <a:solidFill>
                  <a:srgbClr val="000000"/>
                </a:solidFill>
              </a:rPr>
            </a:br>
            <a:br>
              <a:rPr b="0" i="0" lang="en-CA" sz="1600" u="none" strike="noStrike">
                <a:solidFill>
                  <a:srgbClr val="000000"/>
                </a:solidFill>
              </a:rPr>
            </a:br>
            <a:r>
              <a:rPr b="1" i="0" lang="en-CA" sz="1600" u="none" strike="noStrike">
                <a:solidFill>
                  <a:srgbClr val="000000"/>
                </a:solidFill>
              </a:rPr>
              <a:t>BERT</a:t>
            </a:r>
            <a:r>
              <a:rPr b="0" i="0" lang="en-CA" sz="1600" u="none" strike="noStrike">
                <a:solidFill>
                  <a:srgbClr val="000000"/>
                </a:solidFill>
              </a:rPr>
              <a:t>: Complex reviews, sarcasm, mixed emotions.</a:t>
            </a:r>
            <a:br>
              <a:rPr b="0" i="0" lang="en-CA" sz="1600" u="none" strike="noStrike">
                <a:solidFill>
                  <a:srgbClr val="000000"/>
                </a:solidFill>
              </a:rPr>
            </a:br>
            <a:r>
              <a:rPr b="1" i="0" lang="en-CA" sz="1600" u="none" strike="noStrike">
                <a:solidFill>
                  <a:srgbClr val="000000"/>
                </a:solidFill>
              </a:rPr>
              <a:t>VADER</a:t>
            </a:r>
            <a:r>
              <a:rPr b="0" i="0" lang="en-CA" sz="1600" u="none" strike="noStrike">
                <a:solidFill>
                  <a:srgbClr val="000000"/>
                </a:solidFill>
              </a:rPr>
              <a:t>: Lexicon-based, effective for short reviews.</a:t>
            </a:r>
            <a:br>
              <a:rPr b="0" i="0" lang="en-CA" sz="1600" u="none" strike="noStrike">
                <a:solidFill>
                  <a:srgbClr val="000000"/>
                </a:solidFill>
              </a:rPr>
            </a:br>
            <a:r>
              <a:rPr b="1" i="0" lang="en-CA" sz="1600" u="none" strike="noStrike">
                <a:solidFill>
                  <a:srgbClr val="000000"/>
                </a:solidFill>
              </a:rPr>
              <a:t>TextBlob</a:t>
            </a:r>
            <a:r>
              <a:rPr b="0" i="0" lang="en-CA" sz="1600" u="none" strike="noStrike">
                <a:solidFill>
                  <a:srgbClr val="000000"/>
                </a:solidFill>
              </a:rPr>
              <a:t>: Quick polarity scoring for baseline insights.</a:t>
            </a:r>
            <a:br>
              <a:rPr b="0" i="0" lang="en-CA" sz="1600" u="none" strike="noStrike">
                <a:solidFill>
                  <a:srgbClr val="000000"/>
                </a:solidFill>
              </a:rPr>
            </a:br>
            <a:br>
              <a:rPr b="0" i="0" lang="en-CA" sz="1600" u="none" strike="noStrike">
                <a:solidFill>
                  <a:srgbClr val="000000"/>
                </a:solidFill>
              </a:rPr>
            </a:br>
            <a:br>
              <a:rPr b="0" i="0" lang="en-CA" sz="1600" u="none" strike="noStrike">
                <a:solidFill>
                  <a:srgbClr val="000000"/>
                </a:solidFill>
              </a:rPr>
            </a:br>
            <a:r>
              <a:rPr b="1" i="0" lang="en-CA" sz="1800" u="none" strike="noStrike">
                <a:solidFill>
                  <a:srgbClr val="00B050"/>
                </a:solidFill>
              </a:rPr>
              <a:t>Results</a:t>
            </a:r>
            <a:r>
              <a:rPr b="0" i="0" lang="en-CA" sz="1800" u="none" strike="noStrike">
                <a:solidFill>
                  <a:srgbClr val="00B050"/>
                </a:solidFill>
              </a:rPr>
              <a:t>:</a:t>
            </a:r>
            <a:br>
              <a:rPr b="0" i="0" lang="en-CA" sz="1600" u="none" strike="noStrike">
                <a:solidFill>
                  <a:srgbClr val="000000"/>
                </a:solidFill>
              </a:rPr>
            </a:br>
            <a:br>
              <a:rPr b="0" i="0" lang="en-CA" sz="1600" u="none" strike="noStrike">
                <a:solidFill>
                  <a:srgbClr val="000000"/>
                </a:solidFill>
              </a:rPr>
            </a:br>
            <a:r>
              <a:rPr b="0" i="0" lang="en-CA" sz="1600" u="none" strike="noStrike">
                <a:solidFill>
                  <a:srgbClr val="000000"/>
                </a:solidFill>
              </a:rPr>
              <a:t>82% positive reviews.</a:t>
            </a:r>
            <a:br>
              <a:rPr b="0" i="0" lang="en-CA" sz="1600" u="none" strike="noStrike">
                <a:solidFill>
                  <a:srgbClr val="000000"/>
                </a:solidFill>
              </a:rPr>
            </a:br>
            <a:r>
              <a:rPr b="0" i="0" lang="en-CA" sz="1600" u="none" strike="noStrike">
                <a:solidFill>
                  <a:srgbClr val="000000"/>
                </a:solidFill>
              </a:rPr>
              <a:t>Complaints focus on service and pricing. </a:t>
            </a:r>
            <a:br>
              <a:rPr b="0" i="0" lang="en-CA" sz="1600" u="none" strike="noStrike">
                <a:solidFill>
                  <a:srgbClr val="000000"/>
                </a:solidFill>
              </a:rPr>
            </a:br>
            <a:r>
              <a:rPr b="0" i="0" lang="en-CA" sz="1600" u="none" strike="noStrike">
                <a:solidFill>
                  <a:srgbClr val="000000"/>
                </a:solidFill>
              </a:rPr>
              <a:t>BERT excels at detecting nuanced negative sentiments.</a:t>
            </a:r>
            <a:br>
              <a:rPr b="0" i="0" lang="en-CA" sz="1600" u="none" strike="noStrike">
                <a:solidFill>
                  <a:srgbClr val="000000"/>
                </a:solidFill>
              </a:rPr>
            </a:br>
            <a:br>
              <a:rPr b="0" i="0" lang="en-CA" u="none" strike="noStrike">
                <a:solidFill>
                  <a:srgbClr val="000000"/>
                </a:solidFill>
              </a:rPr>
            </a:br>
            <a:endParaRPr b="0" i="0" sz="1600" u="none" strike="noStrike">
              <a:solidFill>
                <a:srgbClr val="000000"/>
              </a:solidFill>
            </a:endParaRPr>
          </a:p>
        </p:txBody>
      </p:sp>
      <p:sp>
        <p:nvSpPr>
          <p:cNvPr id="150" name="Google Shape;150;p6"/>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151" name="Google Shape;151;p6"/>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txBox="1"/>
          <p:nvPr>
            <p:ph type="ctrTitle"/>
          </p:nvPr>
        </p:nvSpPr>
        <p:spPr>
          <a:xfrm>
            <a:off x="473264" y="354543"/>
            <a:ext cx="8103469" cy="3990877"/>
          </a:xfrm>
          <a:prstGeom prst="rect">
            <a:avLst/>
          </a:prstGeom>
          <a:noFill/>
          <a:ln>
            <a:noFill/>
          </a:ln>
        </p:spPr>
        <p:txBody>
          <a:bodyPr anchorCtr="0" anchor="t" bIns="45700" lIns="91425" spcFirstLastPara="1" rIns="91425" wrap="square" tIns="45700">
            <a:noAutofit/>
          </a:bodyPr>
          <a:lstStyle/>
          <a:p>
            <a:pPr indent="0" lvl="0" marL="0" rtl="0" algn="l">
              <a:lnSpc>
                <a:spcPct val="104615"/>
              </a:lnSpc>
              <a:spcBef>
                <a:spcPts val="0"/>
              </a:spcBef>
              <a:spcAft>
                <a:spcPts val="0"/>
              </a:spcAft>
              <a:buClr>
                <a:schemeClr val="dk1"/>
              </a:buClr>
              <a:buSzPts val="6500"/>
              <a:buFont typeface="Arial"/>
              <a:buNone/>
            </a:pPr>
            <a:r>
              <a:t/>
            </a:r>
            <a:endParaRPr/>
          </a:p>
        </p:txBody>
      </p:sp>
      <p:sp>
        <p:nvSpPr>
          <p:cNvPr id="157" name="Google Shape;157;p7"/>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158" name="Google Shape;158;p7"/>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pic>
        <p:nvPicPr>
          <p:cNvPr descr="A screenshot of a graph&#10;&#10;Description automatically generated" id="159" name="Google Shape;159;p7"/>
          <p:cNvPicPr preferRelativeResize="0"/>
          <p:nvPr/>
        </p:nvPicPr>
        <p:blipFill rotWithShape="1">
          <a:blip r:embed="rId3">
            <a:alphaModFix/>
          </a:blip>
          <a:srcRect b="0" l="0" r="0" t="0"/>
          <a:stretch/>
        </p:blipFill>
        <p:spPr>
          <a:xfrm>
            <a:off x="430931" y="354542"/>
            <a:ext cx="8103469" cy="54947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txBox="1"/>
          <p:nvPr>
            <p:ph type="ctrTitle"/>
          </p:nvPr>
        </p:nvSpPr>
        <p:spPr>
          <a:xfrm>
            <a:off x="473264" y="337607"/>
            <a:ext cx="8103469" cy="618278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2000"/>
              <a:buFont typeface="Arial"/>
              <a:buNone/>
            </a:pPr>
            <a:r>
              <a:rPr b="1" i="0" lang="en-CA" sz="2000" u="none" strike="noStrike">
                <a:solidFill>
                  <a:srgbClr val="000000"/>
                </a:solidFill>
              </a:rPr>
              <a:t>Research Question 2:</a:t>
            </a:r>
            <a:r>
              <a:rPr b="0" i="0" lang="en-CA" sz="2000" u="none" strike="noStrike">
                <a:solidFill>
                  <a:srgbClr val="000000"/>
                </a:solidFill>
              </a:rPr>
              <a:t> </a:t>
            </a:r>
            <a:r>
              <a:rPr b="0" i="1" lang="en-CA" sz="2000" u="none" strike="noStrike">
                <a:solidFill>
                  <a:srgbClr val="000000"/>
                </a:solidFill>
              </a:rPr>
              <a:t>How does the overall sentiment trend change over time for restaurants near tourist sites, and what are the projected future trends?</a:t>
            </a:r>
            <a:br>
              <a:rPr b="0" i="1" lang="en-CA" sz="2000" u="none" strike="noStrike">
                <a:solidFill>
                  <a:srgbClr val="000000"/>
                </a:solidFill>
              </a:rPr>
            </a:br>
            <a:br>
              <a:rPr b="0" i="0" lang="en-CA" sz="1800" u="none" strike="noStrike">
                <a:solidFill>
                  <a:srgbClr val="000000"/>
                </a:solidFill>
              </a:rPr>
            </a:br>
            <a:r>
              <a:rPr b="1" i="0" lang="en-CA" sz="1600" u="none" strike="noStrike">
                <a:solidFill>
                  <a:srgbClr val="00B050"/>
                </a:solidFill>
              </a:rPr>
              <a:t>Objective:</a:t>
            </a:r>
            <a:br>
              <a:rPr b="0" i="0" lang="en-CA" sz="1600" u="none" strike="noStrike">
                <a:solidFill>
                  <a:srgbClr val="000000"/>
                </a:solidFill>
              </a:rPr>
            </a:br>
            <a:r>
              <a:rPr b="0" i="0" lang="en-CA" sz="1600" u="none" strike="noStrike">
                <a:solidFill>
                  <a:srgbClr val="000000"/>
                </a:solidFill>
              </a:rPr>
              <a:t>using </a:t>
            </a:r>
            <a:r>
              <a:rPr i="0" lang="en-CA" sz="1600" u="none" strike="noStrike">
                <a:solidFill>
                  <a:srgbClr val="000000"/>
                </a:solidFill>
              </a:rPr>
              <a:t>ARIMA, SARIMA, and Prophet </a:t>
            </a:r>
            <a:r>
              <a:rPr b="0" i="0" lang="en-CA" sz="1600" u="none" strike="noStrike">
                <a:solidFill>
                  <a:srgbClr val="000000"/>
                </a:solidFill>
              </a:rPr>
              <a:t>models for sentiment stability/fluctuations through </a:t>
            </a:r>
            <a:r>
              <a:rPr i="0" lang="en-CA" sz="1600" u="none" strike="noStrike">
                <a:solidFill>
                  <a:srgbClr val="FF0000"/>
                </a:solidFill>
              </a:rPr>
              <a:t>2026.</a:t>
            </a:r>
            <a:br>
              <a:rPr b="0" i="0" lang="en-CA" sz="1600" u="none" strike="noStrike">
                <a:solidFill>
                  <a:srgbClr val="000000"/>
                </a:solidFill>
              </a:rPr>
            </a:br>
            <a:br>
              <a:rPr b="0" i="0" lang="en-CA" sz="1600" u="none" strike="noStrike">
                <a:solidFill>
                  <a:srgbClr val="000000"/>
                </a:solidFill>
              </a:rPr>
            </a:br>
            <a:r>
              <a:rPr b="0" i="0" lang="en-CA" sz="1600" u="none" strike="noStrike">
                <a:solidFill>
                  <a:srgbClr val="000000"/>
                </a:solidFill>
              </a:rPr>
              <a:t>Evaluate the impact of historical external factors (economic downturns, tourism spikes).</a:t>
            </a:r>
            <a:br>
              <a:rPr b="0" i="0" lang="en-CA" sz="1600" u="none" strike="noStrike">
                <a:solidFill>
                  <a:srgbClr val="000000"/>
                </a:solidFill>
              </a:rPr>
            </a:br>
            <a:br>
              <a:rPr b="0" i="0" lang="en-CA" sz="1600" u="none" strike="noStrike">
                <a:solidFill>
                  <a:srgbClr val="00B050"/>
                </a:solidFill>
              </a:rPr>
            </a:br>
            <a:r>
              <a:rPr b="1" i="0" lang="en-CA" sz="1600" u="none" strike="noStrike">
                <a:solidFill>
                  <a:srgbClr val="00B050"/>
                </a:solidFill>
              </a:rPr>
              <a:t>Data Aggregation:</a:t>
            </a:r>
            <a:br>
              <a:rPr b="0" i="0" lang="en-CA" sz="1600" u="none" strike="noStrike">
                <a:solidFill>
                  <a:srgbClr val="000000"/>
                </a:solidFill>
              </a:rPr>
            </a:br>
            <a:r>
              <a:rPr b="0" i="0" lang="en-CA" sz="1600" u="none" strike="noStrike">
                <a:solidFill>
                  <a:srgbClr val="000000"/>
                </a:solidFill>
              </a:rPr>
              <a:t>Aggregated yearly average sentiment scores from review data (</a:t>
            </a:r>
            <a:r>
              <a:rPr i="0" lang="en-CA" sz="1600" u="none" strike="noStrike">
                <a:solidFill>
                  <a:srgbClr val="FF0000"/>
                </a:solidFill>
              </a:rPr>
              <a:t>2008-2021)</a:t>
            </a:r>
            <a:r>
              <a:rPr b="0" i="0" lang="en-CA" sz="1600" u="none" strike="noStrike">
                <a:solidFill>
                  <a:srgbClr val="FF0000"/>
                </a:solidFill>
              </a:rPr>
              <a:t> </a:t>
            </a:r>
            <a:r>
              <a:rPr b="0" i="0" lang="en-CA" sz="1600" u="none" strike="noStrike">
                <a:solidFill>
                  <a:srgbClr val="000000"/>
                </a:solidFill>
              </a:rPr>
              <a:t>using pandas.</a:t>
            </a:r>
            <a:br>
              <a:rPr b="0" i="0" lang="en-CA" sz="1600" u="none" strike="noStrike">
                <a:solidFill>
                  <a:srgbClr val="000000"/>
                </a:solidFill>
              </a:rPr>
            </a:br>
            <a:br>
              <a:rPr b="0" i="0" lang="en-CA" sz="1600" u="none" strike="noStrike">
                <a:solidFill>
                  <a:srgbClr val="000000"/>
                </a:solidFill>
              </a:rPr>
            </a:br>
            <a:r>
              <a:rPr b="1" i="0" lang="en-CA" sz="1600" u="none" strike="noStrike">
                <a:solidFill>
                  <a:srgbClr val="00B050"/>
                </a:solidFill>
              </a:rPr>
              <a:t>Stationarity Testing:</a:t>
            </a:r>
            <a:br>
              <a:rPr b="0" i="0" lang="en-CA" sz="1600" u="none" strike="noStrike">
                <a:solidFill>
                  <a:srgbClr val="000000"/>
                </a:solidFill>
              </a:rPr>
            </a:br>
            <a:r>
              <a:rPr b="0" i="0" lang="en-CA" sz="1600" u="none" strike="noStrike">
                <a:solidFill>
                  <a:srgbClr val="000000"/>
                </a:solidFill>
              </a:rPr>
              <a:t>Applied Augmented Dickey-Fuller test to check for stationarity, confirming readiness for ARIMA modeling.</a:t>
            </a:r>
            <a:br>
              <a:rPr b="0" i="0" lang="en-CA" sz="1600" u="none" strike="noStrike">
                <a:solidFill>
                  <a:srgbClr val="000000"/>
                </a:solidFill>
              </a:rPr>
            </a:br>
            <a:br>
              <a:rPr b="0" i="0" lang="en-CA" sz="1600" u="none" strike="noStrike">
                <a:solidFill>
                  <a:srgbClr val="000000"/>
                </a:solidFill>
              </a:rPr>
            </a:br>
            <a:r>
              <a:rPr b="0" i="1" lang="en-CA" sz="1600" u="none" strike="noStrike">
                <a:solidFill>
                  <a:srgbClr val="000000"/>
                </a:solidFill>
                <a:latin typeface="Arial"/>
                <a:ea typeface="Arial"/>
                <a:cs typeface="Arial"/>
                <a:sym typeface="Arial"/>
              </a:rPr>
              <a:t>The ADF test statistic is </a:t>
            </a:r>
            <a:r>
              <a:rPr b="0" i="1" lang="en-CA" sz="1600" u="none" strike="noStrike">
                <a:solidFill>
                  <a:srgbClr val="FF0000"/>
                </a:solidFill>
                <a:latin typeface="Arial"/>
                <a:ea typeface="Arial"/>
                <a:cs typeface="Arial"/>
                <a:sym typeface="Arial"/>
              </a:rPr>
              <a:t>-8.9515</a:t>
            </a:r>
            <a:r>
              <a:rPr b="0" i="1" lang="en-CA" sz="1600" u="none" strike="noStrike">
                <a:solidFill>
                  <a:srgbClr val="000000"/>
                </a:solidFill>
                <a:latin typeface="Arial"/>
                <a:ea typeface="Arial"/>
                <a:cs typeface="Arial"/>
                <a:sym typeface="Arial"/>
              </a:rPr>
              <a:t>, which is less than the </a:t>
            </a:r>
            <a:r>
              <a:rPr b="0" i="1" lang="en-CA" sz="1600" u="none" strike="noStrike">
                <a:solidFill>
                  <a:srgbClr val="FF0000"/>
                </a:solidFill>
                <a:latin typeface="Arial"/>
                <a:ea typeface="Arial"/>
                <a:cs typeface="Arial"/>
                <a:sym typeface="Arial"/>
              </a:rPr>
              <a:t>critical value, </a:t>
            </a:r>
            <a:r>
              <a:rPr b="0" i="1" lang="en-CA" sz="1600" u="none" strike="noStrike">
                <a:solidFill>
                  <a:srgbClr val="000000"/>
                </a:solidFill>
                <a:latin typeface="Arial"/>
                <a:ea typeface="Arial"/>
                <a:cs typeface="Arial"/>
                <a:sym typeface="Arial"/>
              </a:rPr>
              <a:t>and the p-value is below 0.05, indicating the time series is </a:t>
            </a:r>
            <a:r>
              <a:rPr b="0" i="1" lang="en-CA" sz="1600" u="none" strike="noStrike">
                <a:solidFill>
                  <a:srgbClr val="0077C8"/>
                </a:solidFill>
                <a:latin typeface="Arial"/>
                <a:ea typeface="Arial"/>
                <a:cs typeface="Arial"/>
                <a:sym typeface="Arial"/>
              </a:rPr>
              <a:t>stationary</a:t>
            </a:r>
            <a:br>
              <a:rPr b="0" i="0" lang="en-CA" sz="1800" u="none" strike="noStrike">
                <a:solidFill>
                  <a:srgbClr val="000000"/>
                </a:solidFill>
              </a:rPr>
            </a:br>
            <a:br>
              <a:rPr b="0" i="0" lang="en-CA" u="none" strike="noStrike">
                <a:solidFill>
                  <a:srgbClr val="000000"/>
                </a:solidFill>
              </a:rPr>
            </a:br>
            <a:endParaRPr/>
          </a:p>
        </p:txBody>
      </p:sp>
      <p:sp>
        <p:nvSpPr>
          <p:cNvPr id="165" name="Google Shape;165;p8"/>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166" name="Google Shape;166;p8"/>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9"/>
          <p:cNvSpPr txBox="1"/>
          <p:nvPr>
            <p:ph type="title"/>
          </p:nvPr>
        </p:nvSpPr>
        <p:spPr>
          <a:xfrm>
            <a:off x="365568" y="466816"/>
            <a:ext cx="8981846"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rgbClr val="0077C8"/>
              </a:buClr>
              <a:buSzPts val="2800"/>
              <a:buFont typeface="Times New Roman"/>
              <a:buNone/>
            </a:pPr>
            <a:br>
              <a:rPr b="0" i="0" lang="en-CA" u="none" strike="noStrike">
                <a:solidFill>
                  <a:srgbClr val="0077C8"/>
                </a:solidFill>
                <a:latin typeface="Times New Roman"/>
                <a:ea typeface="Times New Roman"/>
                <a:cs typeface="Times New Roman"/>
                <a:sym typeface="Times New Roman"/>
              </a:rPr>
            </a:br>
            <a:endParaRPr>
              <a:solidFill>
                <a:srgbClr val="0077C8"/>
              </a:solidFill>
              <a:latin typeface="Times New Roman"/>
              <a:ea typeface="Times New Roman"/>
              <a:cs typeface="Times New Roman"/>
              <a:sym typeface="Times New Roman"/>
            </a:endParaRPr>
          </a:p>
        </p:txBody>
      </p:sp>
      <p:sp>
        <p:nvSpPr>
          <p:cNvPr id="172" name="Google Shape;172;p9"/>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p>
            <a:pPr indent="-230400" lvl="0" marL="230400" rtl="0" algn="l">
              <a:spcBef>
                <a:spcPts val="0"/>
              </a:spcBef>
              <a:spcAft>
                <a:spcPts val="0"/>
              </a:spcAft>
              <a:buSzPts val="2500"/>
              <a:buFont typeface="Arial"/>
              <a:buChar char="•"/>
            </a:pPr>
            <a:r>
              <a:rPr b="1" i="0" lang="en-CA" u="none" strike="noStrike">
                <a:solidFill>
                  <a:srgbClr val="000000"/>
                </a:solidFill>
              </a:rPr>
              <a:t>Historical Trends (2008–2021):</a:t>
            </a:r>
            <a:r>
              <a:rPr b="0" i="0" lang="en-CA" u="none" strike="noStrike">
                <a:solidFill>
                  <a:srgbClr val="000000"/>
                </a:solidFill>
              </a:rPr>
              <a:t> Fluctuations due to the 2008 </a:t>
            </a:r>
            <a:r>
              <a:rPr b="0" i="0" lang="en-CA" u="none" strike="noStrike">
                <a:solidFill>
                  <a:srgbClr val="FF0000"/>
                </a:solidFill>
              </a:rPr>
              <a:t>recession</a:t>
            </a:r>
            <a:r>
              <a:rPr b="0" i="0" lang="en-CA" u="none" strike="noStrike">
                <a:solidFill>
                  <a:srgbClr val="00B050"/>
                </a:solidFill>
              </a:rPr>
              <a:t>, tourism spikes </a:t>
            </a:r>
            <a:r>
              <a:rPr b="0" i="0" lang="en-CA" u="none" strike="noStrike">
                <a:solidFill>
                  <a:srgbClr val="000000"/>
                </a:solidFill>
              </a:rPr>
              <a:t>(2013–2014), and </a:t>
            </a:r>
            <a:r>
              <a:rPr b="0" i="0" lang="en-CA" u="none" strike="noStrike">
                <a:solidFill>
                  <a:srgbClr val="7030A0"/>
                </a:solidFill>
              </a:rPr>
              <a:t>COVID-19.</a:t>
            </a:r>
            <a:endParaRPr/>
          </a:p>
          <a:p>
            <a:pPr indent="-71650" lvl="0" marL="230400" rtl="0" algn="l">
              <a:spcBef>
                <a:spcPts val="500"/>
              </a:spcBef>
              <a:spcAft>
                <a:spcPts val="0"/>
              </a:spcAft>
              <a:buSzPts val="2500"/>
              <a:buFont typeface="Arial"/>
              <a:buNone/>
            </a:pPr>
            <a:r>
              <a:t/>
            </a:r>
            <a:endParaRPr b="0" i="0" u="none" strike="noStrike">
              <a:solidFill>
                <a:srgbClr val="000000"/>
              </a:solidFill>
            </a:endParaRPr>
          </a:p>
          <a:p>
            <a:pPr indent="-230400" lvl="0" marL="230400" rtl="0" algn="l">
              <a:spcBef>
                <a:spcPts val="500"/>
              </a:spcBef>
              <a:spcAft>
                <a:spcPts val="0"/>
              </a:spcAft>
              <a:buSzPts val="2500"/>
              <a:buFont typeface="Arial"/>
              <a:buChar char="•"/>
            </a:pPr>
            <a:r>
              <a:rPr b="1" i="0" lang="en-CA" u="none" strike="noStrike">
                <a:solidFill>
                  <a:srgbClr val="000000"/>
                </a:solidFill>
              </a:rPr>
              <a:t>Forecasted Trends (2022–2026):</a:t>
            </a:r>
            <a:endParaRPr/>
          </a:p>
          <a:p>
            <a:pPr indent="-71650" lvl="0" marL="230400" rtl="0" algn="l">
              <a:spcBef>
                <a:spcPts val="500"/>
              </a:spcBef>
              <a:spcAft>
                <a:spcPts val="0"/>
              </a:spcAft>
              <a:buSzPts val="2500"/>
              <a:buFont typeface="Arial"/>
              <a:buNone/>
            </a:pPr>
            <a:r>
              <a:t/>
            </a:r>
            <a:endParaRPr b="0" i="0" u="none" strike="noStrike">
              <a:solidFill>
                <a:srgbClr val="000000"/>
              </a:solidFill>
            </a:endParaRPr>
          </a:p>
          <a:p>
            <a:pPr indent="-285750" lvl="1" marL="742950" rtl="0" algn="l">
              <a:spcBef>
                <a:spcPts val="672"/>
              </a:spcBef>
              <a:spcAft>
                <a:spcPts val="0"/>
              </a:spcAft>
              <a:buSzPts val="2100"/>
              <a:buFont typeface="Arial"/>
              <a:buChar char="•"/>
            </a:pPr>
            <a:r>
              <a:rPr b="1" i="0" lang="en-CA" u="none" strike="noStrike">
                <a:solidFill>
                  <a:srgbClr val="000000"/>
                </a:solidFill>
              </a:rPr>
              <a:t>ARIMA:</a:t>
            </a:r>
            <a:r>
              <a:rPr b="0" i="0" lang="en-CA" u="none" strike="noStrike">
                <a:solidFill>
                  <a:srgbClr val="000000"/>
                </a:solidFill>
              </a:rPr>
              <a:t> Stable with minor fluctuations.</a:t>
            </a:r>
            <a:endParaRPr/>
          </a:p>
          <a:p>
            <a:pPr indent="-285750" lvl="1" marL="742950" rtl="0" algn="l">
              <a:spcBef>
                <a:spcPts val="672"/>
              </a:spcBef>
              <a:spcAft>
                <a:spcPts val="0"/>
              </a:spcAft>
              <a:buSzPts val="2100"/>
              <a:buFont typeface="Arial"/>
              <a:buChar char="•"/>
            </a:pPr>
            <a:r>
              <a:rPr b="1" i="0" lang="en-CA" u="none" strike="noStrike">
                <a:solidFill>
                  <a:srgbClr val="000000"/>
                </a:solidFill>
              </a:rPr>
              <a:t>SARIMA &amp; Prophet:</a:t>
            </a:r>
            <a:r>
              <a:rPr b="0" i="0" lang="en-CA" u="none" strike="noStrike">
                <a:solidFill>
                  <a:srgbClr val="000000"/>
                </a:solidFill>
              </a:rPr>
              <a:t> Gradual decline in sentiment.</a:t>
            </a:r>
            <a:endParaRPr/>
          </a:p>
          <a:p>
            <a:pPr indent="0" lvl="0" marL="0" rtl="0" algn="l">
              <a:spcBef>
                <a:spcPts val="500"/>
              </a:spcBef>
              <a:spcAft>
                <a:spcPts val="0"/>
              </a:spcAft>
              <a:buSzPts val="2500"/>
              <a:buNone/>
            </a:pPr>
            <a:r>
              <a:t/>
            </a:r>
            <a:endParaRPr/>
          </a:p>
        </p:txBody>
      </p:sp>
      <p:sp>
        <p:nvSpPr>
          <p:cNvPr id="173" name="Google Shape;173;p9"/>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CA"/>
              <a:t>December 4, 2024     |</a:t>
            </a:r>
            <a:endParaRPr/>
          </a:p>
        </p:txBody>
      </p:sp>
      <p:sp>
        <p:nvSpPr>
          <p:cNvPr id="174" name="Google Shape;174;p9"/>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2017-11-20T16:23:43Z</dcterms:created>
</cp:coreProperties>
</file>